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340" r:id="rId5"/>
    <p:sldId id="346" r:id="rId6"/>
    <p:sldId id="347" r:id="rId7"/>
    <p:sldId id="415" r:id="rId8"/>
    <p:sldId id="414" r:id="rId9"/>
    <p:sldId id="416" r:id="rId10"/>
    <p:sldId id="417" r:id="rId11"/>
    <p:sldId id="349" r:id="rId12"/>
    <p:sldId id="350" r:id="rId13"/>
    <p:sldId id="407" r:id="rId14"/>
    <p:sldId id="352" r:id="rId15"/>
    <p:sldId id="357" r:id="rId16"/>
    <p:sldId id="418" r:id="rId17"/>
    <p:sldId id="292" r:id="rId18"/>
    <p:sldId id="342" r:id="rId19"/>
    <p:sldId id="368" r:id="rId20"/>
    <p:sldId id="369" r:id="rId21"/>
    <p:sldId id="306" r:id="rId22"/>
    <p:sldId id="360" r:id="rId23"/>
    <p:sldId id="419" r:id="rId24"/>
    <p:sldId id="420" r:id="rId25"/>
    <p:sldId id="404" r:id="rId26"/>
    <p:sldId id="406" r:id="rId27"/>
    <p:sldId id="324" r:id="rId28"/>
    <p:sldId id="354" r:id="rId29"/>
    <p:sldId id="424" r:id="rId30"/>
    <p:sldId id="425" r:id="rId31"/>
    <p:sldId id="430" r:id="rId32"/>
    <p:sldId id="427" r:id="rId33"/>
    <p:sldId id="428" r:id="rId34"/>
    <p:sldId id="400" r:id="rId35"/>
    <p:sldId id="429" r:id="rId36"/>
    <p:sldId id="315" r:id="rId37"/>
    <p:sldId id="390" r:id="rId38"/>
    <p:sldId id="367" r:id="rId39"/>
    <p:sldId id="392" r:id="rId40"/>
    <p:sldId id="364" r:id="rId4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10">
          <p15:clr>
            <a:srgbClr val="A4A3A4"/>
          </p15:clr>
        </p15:guide>
        <p15:guide id="2" pos="33">
          <p15:clr>
            <a:srgbClr val="A4A3A4"/>
          </p15:clr>
        </p15:guide>
        <p15:guide id="3" pos="55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4C7"/>
    <a:srgbClr val="DECC12"/>
    <a:srgbClr val="E6E7E8"/>
    <a:srgbClr val="454647"/>
    <a:srgbClr val="6E6D83"/>
    <a:srgbClr val="66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7846" autoAdjust="0"/>
  </p:normalViewPr>
  <p:slideViewPr>
    <p:cSldViewPr snapToGrid="0">
      <p:cViewPr varScale="1">
        <p:scale>
          <a:sx n="116" d="100"/>
          <a:sy n="116" d="100"/>
        </p:scale>
        <p:origin x="726" y="108"/>
      </p:cViewPr>
      <p:guideLst>
        <p:guide orient="horz" pos="4110"/>
        <p:guide pos="33"/>
        <p:guide pos="55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COMÉRCIO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cmpd="sng">
                <a:solidFill>
                  <a:schemeClr val="bg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0066CC"/>
              </a:solidFill>
            </c:spPr>
          </c:dPt>
          <c:dLbls>
            <c:dLbl>
              <c:idx val="0"/>
              <c:layout>
                <c:manualLayout>
                  <c:x val="-0.17282641807650195"/>
                  <c:y val="0.18160723953902136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25,5%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703396518383791"/>
                  <c:y val="-0.214083718219285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600" dirty="0" smtClean="0"/>
                      <a:t>38,3%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Micro</c:v>
                </c:pt>
                <c:pt idx="1">
                  <c:v>Pequenas</c:v>
                </c:pt>
                <c:pt idx="2">
                  <c:v>Médias</c:v>
                </c:pt>
                <c:pt idx="3">
                  <c:v>Grandes</c:v>
                </c:pt>
              </c:strCache>
            </c:strRef>
          </c:cat>
          <c:val>
            <c:numRef>
              <c:f>Plan1!$B$2:$B$5</c:f>
              <c:numCache>
                <c:formatCode>0.0%</c:formatCode>
                <c:ptCount val="4"/>
                <c:pt idx="0">
                  <c:v>0.255</c:v>
                </c:pt>
                <c:pt idx="1">
                  <c:v>0.27900000000000008</c:v>
                </c:pt>
                <c:pt idx="2">
                  <c:v>8.3000000000000046E-2</c:v>
                </c:pt>
                <c:pt idx="3">
                  <c:v>0.38300000000000101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 smtClean="0"/>
              <a:t>INDÚSTRIA</a:t>
            </a:r>
            <a:endParaRPr lang="pt-BR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INDÚSTRIA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cmpd="sng">
                <a:solidFill>
                  <a:schemeClr val="bg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66CC"/>
              </a:solidFill>
            </c:spPr>
          </c:dPt>
          <c:dLbls>
            <c:dLbl>
              <c:idx val="0"/>
              <c:layout>
                <c:manualLayout>
                  <c:x val="-0.17422277862642604"/>
                  <c:y val="0.157662936587738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983379984459439"/>
                  <c:y val="-1.5592369866192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399293721082189"/>
                  <c:y val="-0.10809966244212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3661530259951274"/>
                  <c:y val="-2.8448987878854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Médias</c:v>
                </c:pt>
                <c:pt idx="1">
                  <c:v>Micro</c:v>
                </c:pt>
                <c:pt idx="2">
                  <c:v>Pequenas</c:v>
                </c:pt>
                <c:pt idx="3">
                  <c:v>Grandes</c:v>
                </c:pt>
              </c:strCache>
            </c:strRef>
          </c:cat>
          <c:val>
            <c:numRef>
              <c:f>Plan1!$B$2:$B$5</c:f>
              <c:numCache>
                <c:formatCode>0.0%</c:formatCode>
                <c:ptCount val="4"/>
                <c:pt idx="0">
                  <c:v>0.24500000000000041</c:v>
                </c:pt>
                <c:pt idx="1">
                  <c:v>8.7000000000000022E-2</c:v>
                </c:pt>
                <c:pt idx="2">
                  <c:v>0.13800000000000001</c:v>
                </c:pt>
                <c:pt idx="3">
                  <c:v>0.53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 smtClean="0"/>
              <a:t>SERVIÇOS</a:t>
            </a:r>
            <a:endParaRPr lang="pt-BR" dirty="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SERVIÇOS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cmpd="sng">
                <a:solidFill>
                  <a:schemeClr val="bg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0066CC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8796144775848941"/>
                  <c:y val="-6.8259692012540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Micro</c:v>
                </c:pt>
                <c:pt idx="1">
                  <c:v>Pequenas</c:v>
                </c:pt>
                <c:pt idx="2">
                  <c:v>Médias</c:v>
                </c:pt>
                <c:pt idx="3">
                  <c:v>Grandes</c:v>
                </c:pt>
              </c:strCache>
            </c:strRef>
          </c:cat>
          <c:val>
            <c:numRef>
              <c:f>Plan1!$B$2:$B$5</c:f>
              <c:numCache>
                <c:formatCode>0.0%</c:formatCode>
                <c:ptCount val="4"/>
                <c:pt idx="0">
                  <c:v>0.2</c:v>
                </c:pt>
                <c:pt idx="1">
                  <c:v>0.16300000000000001</c:v>
                </c:pt>
                <c:pt idx="2">
                  <c:v>6.7000000000000004E-2</c:v>
                </c:pt>
                <c:pt idx="3">
                  <c:v>0.56999999999999995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280564097614004E-3"/>
          <c:y val="0"/>
          <c:w val="0.98333333333333328"/>
          <c:h val="0.8608719743365453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-1.8964440032350131E-3"/>
                  <c:y val="-0.36741869810517486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tx1"/>
                        </a:solidFill>
                      </a:defRPr>
                    </a:pPr>
                    <a:r>
                      <a:rPr lang="en-US" sz="1200" b="1" dirty="0" smtClean="0">
                        <a:solidFill>
                          <a:schemeClr val="tx1"/>
                        </a:solidFill>
                      </a:rPr>
                      <a:t>32,2</a:t>
                    </a:r>
                    <a:r>
                      <a:rPr lang="en-US" sz="1200" b="1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  <a:endParaRPr lang="en-US" sz="1200" b="1" i="0" u="none" strike="noStrike" kern="1200" baseline="0" dirty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chemeClr val="bg1"/>
                </a:solidFill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214301158891592E-3"/>
                  <c:y val="-0.2217092803030306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Plan1!$A$2:$A$3</c:f>
              <c:strCache>
                <c:ptCount val="2"/>
                <c:pt idx="0">
                  <c:v>Pequenos Negócios</c:v>
                </c:pt>
                <c:pt idx="1">
                  <c:v>Médias e Grandes Empresas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0.33000000000000163</c:v>
                </c:pt>
                <c:pt idx="1">
                  <c:v>0.22000000000000014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6575936"/>
        <c:axId val="106576328"/>
      </c:barChart>
      <c:catAx>
        <c:axId val="106575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6576328"/>
        <c:crosses val="autoZero"/>
        <c:auto val="1"/>
        <c:lblAlgn val="ctr"/>
        <c:lblOffset val="100"/>
        <c:noMultiLvlLbl val="0"/>
      </c:catAx>
      <c:valAx>
        <c:axId val="1065763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06575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3.6244781218509596E-2"/>
          <c:w val="1"/>
          <c:h val="0.884554793703111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66FF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/>
                      <a:t>84%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/>
                      <a:t>88%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00"/>
                      <a:t>87%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100"/>
                      <a:t>81%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100"/>
                      <a:t>83%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Plan1!$A$98:$A$103</c:f>
              <c:strCache>
                <c:ptCount val="6"/>
                <c:pt idx="0">
                  <c:v>Brasil</c:v>
                </c:pt>
                <c:pt idx="1">
                  <c:v>Norte</c:v>
                </c:pt>
                <c:pt idx="2">
                  <c:v>Nordeste</c:v>
                </c:pt>
                <c:pt idx="3">
                  <c:v>Centro-Oeste</c:v>
                </c:pt>
                <c:pt idx="4">
                  <c:v>Sudeste</c:v>
                </c:pt>
                <c:pt idx="5">
                  <c:v>Sul</c:v>
                </c:pt>
              </c:strCache>
            </c:strRef>
          </c:cat>
          <c:val>
            <c:numRef>
              <c:f>Plan1!$B$98:$B$103</c:f>
              <c:numCache>
                <c:formatCode>0.00%</c:formatCode>
                <c:ptCount val="6"/>
                <c:pt idx="0">
                  <c:v>0.83900000000000063</c:v>
                </c:pt>
                <c:pt idx="1">
                  <c:v>0.87700000000000233</c:v>
                </c:pt>
                <c:pt idx="2">
                  <c:v>0.87200000000000211</c:v>
                </c:pt>
                <c:pt idx="3" formatCode="0%">
                  <c:v>0.84000000000000064</c:v>
                </c:pt>
                <c:pt idx="4">
                  <c:v>0.81399999999999995</c:v>
                </c:pt>
                <c:pt idx="5">
                  <c:v>0.83100000000000063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6571624"/>
        <c:axId val="106577112"/>
      </c:barChart>
      <c:catAx>
        <c:axId val="106571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6577112"/>
        <c:crosses val="autoZero"/>
        <c:auto val="1"/>
        <c:lblAlgn val="ctr"/>
        <c:lblOffset val="100"/>
        <c:noMultiLvlLbl val="0"/>
      </c:catAx>
      <c:valAx>
        <c:axId val="106577112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06571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b="1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48,5%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Plan1!$A$107:$A$108</c:f>
              <c:strCache>
                <c:ptCount val="2"/>
                <c:pt idx="0">
                  <c:v>Mulheres</c:v>
                </c:pt>
                <c:pt idx="1">
                  <c:v>Homens</c:v>
                </c:pt>
              </c:strCache>
            </c:strRef>
          </c:cat>
          <c:val>
            <c:numRef>
              <c:f>Plan1!$B$107:$B$108</c:f>
              <c:numCache>
                <c:formatCode>0%</c:formatCode>
                <c:ptCount val="2"/>
                <c:pt idx="0">
                  <c:v>0.52</c:v>
                </c:pt>
                <c:pt idx="1">
                  <c:v>0.48000000000000032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b="1"/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0.75504</cdr:x>
      <cdr:y>0.43902</cdr:y>
    </cdr:from>
    <cdr:to>
      <cdr:x>1</cdr:x>
      <cdr:y>0.56655</cdr:y>
    </cdr:to>
    <cdr:sp macro="" textlink="">
      <cdr:nvSpPr>
        <cdr:cNvPr id="2" name="CaixaDeTexto 30"/>
        <cdr:cNvSpPr txBox="1"/>
      </cdr:nvSpPr>
      <cdr:spPr>
        <a:xfrm xmlns:a="http://schemas.openxmlformats.org/drawingml/2006/main">
          <a:off x="3240360" y="1296144"/>
          <a:ext cx="940677" cy="3765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r"/>
          <a:r>
            <a:rPr lang="pt-BR" dirty="0" smtClean="0"/>
            <a:t>36,3%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0.78188</cdr:x>
      <cdr:y>0.43589</cdr:y>
    </cdr:from>
    <cdr:to>
      <cdr:x>0.98594</cdr:x>
      <cdr:y>0.58957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5942438" y="1583129"/>
          <a:ext cx="1550893" cy="558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ct val="150000"/>
            </a:lnSpc>
          </a:pPr>
          <a:r>
            <a:rPr lang="pt-BR" sz="1000" b="1" dirty="0" smtClean="0"/>
            <a:t>Homens</a:t>
          </a:r>
          <a:endParaRPr lang="pt-BR" sz="1000" b="1" dirty="0" smtClean="0"/>
        </a:p>
        <a:p xmlns:a="http://schemas.openxmlformats.org/drawingml/2006/main">
          <a:pPr>
            <a:lnSpc>
              <a:spcPct val="150000"/>
            </a:lnSpc>
          </a:pPr>
          <a:r>
            <a:rPr lang="pt-BR" sz="1000" b="1" dirty="0" smtClean="0"/>
            <a:t>Mulheres</a:t>
          </a:r>
          <a:endParaRPr lang="pt-BR" sz="1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9762054-AEC1-4FBE-BC99-01A85A0DF482}" type="datetimeFigureOut">
              <a:rPr lang="pt-BR"/>
              <a:pPr>
                <a:defRPr/>
              </a:pPr>
              <a:t>17/10/2017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BEDBE53-6569-4580-A2A4-DEDB501FBE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7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04893D-4B52-434E-9D26-2C16A9C12B0E}" type="slidenum">
              <a:rPr lang="pt-BR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4947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4461" indent="-344461"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sz="1600" dirty="0" smtClean="0"/>
              <a:t>Importante informar que o modelo de EP é estruturado de forma sistematizada em três objetivos estratégicos,  visando gerar inovações (fazer diferente para fazer melhor) para que as EPP tornem-se competitivas e sustentáveis.</a:t>
            </a:r>
          </a:p>
          <a:p>
            <a:pPr marL="344461" indent="-344461"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sz="1600" dirty="0" smtClean="0"/>
              <a:t>Esses três objetivos estratégicos se desdobram em cinco focos estratégicos, que tem propósitos que se complementam.</a:t>
            </a:r>
          </a:p>
          <a:p>
            <a:pPr marL="344461" indent="-344461"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sz="1600" dirty="0" smtClean="0"/>
              <a:t>Destacar os focos de inteligência competitiva e políticas corporativas como fatores diferenciais da estratégia.</a:t>
            </a:r>
          </a:p>
          <a:p>
            <a:pPr marL="344461" indent="-344461"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sz="1600" dirty="0" smtClean="0"/>
              <a:t>Apresentar, de forma resumida, os principais produtos e serviços do Sebrae.</a:t>
            </a: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332" indent="-28705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8205" indent="-22964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7485" indent="-22964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6767" indent="-22964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6049" indent="-229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5331" indent="-229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4613" indent="-229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3893" indent="-229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C479F2-A008-4394-8A4B-5DFA49D5B621}" type="slidenum">
              <a:rPr lang="pt-BR"/>
              <a:pPr eaLnBrk="1" hangingPunct="1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351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36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220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42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A52DED-7E8D-42CB-BDEF-CFD780FD3AE8}" type="slidenum">
              <a:rPr lang="pt-BR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12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5EAFA1-9BFF-47D1-ADBC-9C7768C90E5D}" type="slidenum">
              <a:rPr lang="pt-BR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708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5EAFA1-9BFF-47D1-ADBC-9C7768C90E5D}" type="slidenum">
              <a:rPr lang="pt-BR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325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5FA468-28E4-4111-A552-E5F5298F2B05}" type="slidenum">
              <a:rPr lang="pt-BR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469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5A955-E87B-4415-A6D0-76BCDA396E2D}" type="slidenum">
              <a:rPr lang="pt-BR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496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5A955-E87B-4415-A6D0-76BCDA396E2D}" type="slidenum">
              <a:rPr lang="pt-BR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31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 smtClean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F83B32-C13E-41E9-82F8-0B8C083378DF}" type="slidenum">
              <a:rPr lang="pt-BR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28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19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923A87-2E2F-4D44-B687-75BF98340FDA}" type="slidenum">
              <a:rPr lang="pt-BR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2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4461" indent="-344461"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sz="1600" dirty="0" smtClean="0"/>
              <a:t>Neste slide o objetivo é apresentar o conceito envolvido em Encadeamento Produtivo, destacar tanto os objetivos, como os meios pelos quais a estratégia é construída.</a:t>
            </a:r>
          </a:p>
          <a:p>
            <a:pPr marL="344461" indent="-344461"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sz="1600" dirty="0" smtClean="0"/>
              <a:t>É importante destacar que um projeto só é bem sucedido com a EFETIVA participação das EPP mobilizadas e do engajamento dos representantes da GE.</a:t>
            </a:r>
          </a:p>
          <a:p>
            <a:pPr marL="344461" indent="-344461"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sz="1600" dirty="0" smtClean="0"/>
              <a:t>Destacar os aspectos </a:t>
            </a:r>
            <a:r>
              <a:rPr lang="pt-BR" sz="1600" dirty="0" err="1" smtClean="0"/>
              <a:t>Ganha-Ganha</a:t>
            </a:r>
            <a:r>
              <a:rPr lang="pt-BR" sz="1600" dirty="0" smtClean="0"/>
              <a:t> da relação.</a:t>
            </a:r>
          </a:p>
          <a:p>
            <a:pPr marL="344461" indent="-344461"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pt-BR" sz="1600" dirty="0" smtClean="0"/>
              <a:t>Colocar, de forma sutil, que a atuação entre a GE e o Sebrae não é de contratação e sim de cooperação.</a:t>
            </a:r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332" indent="-28705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8205" indent="-22964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7485" indent="-22964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6767" indent="-22964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6049" indent="-229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5331" indent="-229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4613" indent="-229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3893" indent="-2296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0743CA-6E3A-47FF-8399-68974580CACA}" type="slidenum">
              <a:rPr lang="pt-BR"/>
              <a:pPr eaLnBrk="1" hangingPunct="1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06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2"/>
          <p:cNvSpPr>
            <a:spLocks/>
          </p:cNvSpPr>
          <p:nvPr userDrawn="1"/>
        </p:nvSpPr>
        <p:spPr bwMode="auto">
          <a:xfrm>
            <a:off x="330200" y="333375"/>
            <a:ext cx="8540750" cy="6107113"/>
          </a:xfrm>
          <a:custGeom>
            <a:avLst/>
            <a:gdLst>
              <a:gd name="T0" fmla="*/ 21 w 719"/>
              <a:gd name="T1" fmla="*/ 0 h 494"/>
              <a:gd name="T2" fmla="*/ 698 w 719"/>
              <a:gd name="T3" fmla="*/ 0 h 494"/>
              <a:gd name="T4" fmla="*/ 719 w 719"/>
              <a:gd name="T5" fmla="*/ 21 h 494"/>
              <a:gd name="T6" fmla="*/ 719 w 719"/>
              <a:gd name="T7" fmla="*/ 473 h 494"/>
              <a:gd name="T8" fmla="*/ 698 w 719"/>
              <a:gd name="T9" fmla="*/ 494 h 494"/>
              <a:gd name="T10" fmla="*/ 21 w 719"/>
              <a:gd name="T11" fmla="*/ 494 h 494"/>
              <a:gd name="T12" fmla="*/ 0 w 719"/>
              <a:gd name="T13" fmla="*/ 473 h 494"/>
              <a:gd name="T14" fmla="*/ 0 w 719"/>
              <a:gd name="T15" fmla="*/ 21 h 494"/>
              <a:gd name="T16" fmla="*/ 21 w 719"/>
              <a:gd name="T17" fmla="*/ 0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19" h="494">
                <a:moveTo>
                  <a:pt x="21" y="0"/>
                </a:moveTo>
                <a:lnTo>
                  <a:pt x="698" y="0"/>
                </a:lnTo>
                <a:cubicBezTo>
                  <a:pt x="709" y="0"/>
                  <a:pt x="719" y="10"/>
                  <a:pt x="719" y="21"/>
                </a:cubicBezTo>
                <a:lnTo>
                  <a:pt x="719" y="473"/>
                </a:lnTo>
                <a:cubicBezTo>
                  <a:pt x="719" y="484"/>
                  <a:pt x="709" y="494"/>
                  <a:pt x="698" y="494"/>
                </a:cubicBezTo>
                <a:lnTo>
                  <a:pt x="21" y="494"/>
                </a:lnTo>
                <a:cubicBezTo>
                  <a:pt x="10" y="494"/>
                  <a:pt x="0" y="484"/>
                  <a:pt x="0" y="473"/>
                </a:cubicBezTo>
                <a:lnTo>
                  <a:pt x="0" y="21"/>
                </a:lnTo>
                <a:cubicBezTo>
                  <a:pt x="0" y="10"/>
                  <a:pt x="10" y="0"/>
                  <a:pt x="21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0" r:id="rId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/>
          <a:srcRect l="55000" t="43333" r="6458" b="30556"/>
          <a:stretch/>
        </p:blipFill>
        <p:spPr>
          <a:xfrm>
            <a:off x="5497513" y="2652713"/>
            <a:ext cx="3257550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4116388" y="4983163"/>
            <a:ext cx="46386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t-BR" dirty="0">
                <a:solidFill>
                  <a:srgbClr val="DECC12"/>
                </a:solidFill>
              </a:rPr>
              <a:t>ESPECIALISTAS EM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338513" y="5600700"/>
            <a:ext cx="54165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PEQUENOS NEGÓCIOS</a:t>
            </a:r>
          </a:p>
        </p:txBody>
      </p:sp>
      <p:grpSp>
        <p:nvGrpSpPr>
          <p:cNvPr id="24" name="Grupo 23"/>
          <p:cNvGrpSpPr/>
          <p:nvPr/>
        </p:nvGrpSpPr>
        <p:grpSpPr>
          <a:xfrm flipH="1">
            <a:off x="2475244" y="5530114"/>
            <a:ext cx="6668757" cy="95248"/>
            <a:chOff x="1332242" y="6048376"/>
            <a:chExt cx="6668757" cy="95248"/>
          </a:xfrm>
          <a:solidFill>
            <a:srgbClr val="0064C7"/>
          </a:solidFill>
        </p:grpSpPr>
        <p:cxnSp>
          <p:nvCxnSpPr>
            <p:cNvPr id="25" name="Conector reto 24"/>
            <p:cNvCxnSpPr/>
            <p:nvPr/>
          </p:nvCxnSpPr>
          <p:spPr>
            <a:xfrm>
              <a:off x="1332242" y="6095999"/>
              <a:ext cx="6583032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edondar Retângulo em um Canto Diagonal 2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/>
          <a:srcRect l="50813" t="5891" r="38721" b="80775"/>
          <a:stretch>
            <a:fillRect/>
          </a:stretch>
        </p:blipFill>
        <p:spPr bwMode="auto">
          <a:xfrm>
            <a:off x="4646613" y="404813"/>
            <a:ext cx="957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 cstate="print"/>
          <a:srcRect l="42906" t="8371" r="48605" b="80775"/>
          <a:stretch>
            <a:fillRect/>
          </a:stretch>
        </p:blipFill>
        <p:spPr bwMode="auto">
          <a:xfrm>
            <a:off x="3922713" y="574675"/>
            <a:ext cx="7762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6" cstate="print"/>
          <a:srcRect l="51163" t="19225" r="40543" b="69562"/>
          <a:stretch>
            <a:fillRect/>
          </a:stretch>
        </p:blipFill>
        <p:spPr bwMode="auto">
          <a:xfrm>
            <a:off x="4678363" y="1319213"/>
            <a:ext cx="758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6" cstate="print"/>
          <a:srcRect l="30232" t="19534" r="49187" b="53024"/>
          <a:stretch>
            <a:fillRect/>
          </a:stretch>
        </p:blipFill>
        <p:spPr bwMode="auto">
          <a:xfrm>
            <a:off x="2763838" y="1339850"/>
            <a:ext cx="1882775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6" cstate="print"/>
          <a:srcRect l="30235" t="2171" r="56857" b="80310"/>
          <a:stretch>
            <a:fillRect/>
          </a:stretch>
        </p:blipFill>
        <p:spPr bwMode="auto">
          <a:xfrm>
            <a:off x="2763838" y="149225"/>
            <a:ext cx="11811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6" cstate="print"/>
          <a:srcRect l="18141" t="11632" r="69766" b="72554"/>
          <a:stretch>
            <a:fillRect/>
          </a:stretch>
        </p:blipFill>
        <p:spPr bwMode="auto">
          <a:xfrm>
            <a:off x="1658938" y="796925"/>
            <a:ext cx="11049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6" cstate="print"/>
          <a:srcRect l="16434" t="27180" r="70232" b="54111"/>
          <a:stretch>
            <a:fillRect/>
          </a:stretch>
        </p:blipFill>
        <p:spPr bwMode="auto">
          <a:xfrm>
            <a:off x="1503363" y="1863725"/>
            <a:ext cx="12192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6" cstate="print"/>
          <a:srcRect l="6976" t="33073" r="83566" b="53955"/>
          <a:stretch>
            <a:fillRect/>
          </a:stretch>
        </p:blipFill>
        <p:spPr bwMode="auto">
          <a:xfrm>
            <a:off x="638175" y="2268538"/>
            <a:ext cx="8651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6" cstate="print"/>
          <a:srcRect l="10574" t="46049" r="68726" b="26199"/>
          <a:stretch>
            <a:fillRect/>
          </a:stretch>
        </p:blipFill>
        <p:spPr bwMode="auto">
          <a:xfrm>
            <a:off x="966788" y="3157538"/>
            <a:ext cx="1893887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6" cstate="print"/>
          <a:srcRect l="43137" t="47134" r="48491" b="41702"/>
          <a:stretch>
            <a:fillRect/>
          </a:stretch>
        </p:blipFill>
        <p:spPr bwMode="auto">
          <a:xfrm>
            <a:off x="3944938" y="323215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 cstate="print"/>
          <a:srcRect l="31392" t="47751" r="56979" b="36900"/>
          <a:stretch>
            <a:fillRect/>
          </a:stretch>
        </p:blipFill>
        <p:spPr bwMode="auto">
          <a:xfrm>
            <a:off x="2870200" y="3275013"/>
            <a:ext cx="10636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6" cstate="print"/>
          <a:srcRect l="-8" t="60463" r="89655" b="26205"/>
          <a:stretch>
            <a:fillRect/>
          </a:stretch>
        </p:blipFill>
        <p:spPr bwMode="auto">
          <a:xfrm>
            <a:off x="0" y="414655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6" cstate="print"/>
          <a:srcRect l="3250" t="73801" r="82562" b="7130"/>
          <a:stretch>
            <a:fillRect/>
          </a:stretch>
        </p:blipFill>
        <p:spPr bwMode="auto">
          <a:xfrm>
            <a:off x="298450" y="5060950"/>
            <a:ext cx="12969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77" name="Imagem 234"/>
          <p:cNvPicPr>
            <a:picLocks noChangeAspect="1"/>
          </p:cNvPicPr>
          <p:nvPr/>
        </p:nvPicPr>
        <p:blipFill>
          <a:blip r:embed="rId4" cstate="print"/>
          <a:srcRect l="96875"/>
          <a:stretch>
            <a:fillRect/>
          </a:stretch>
        </p:blipFill>
        <p:spPr bwMode="auto">
          <a:xfrm>
            <a:off x="8858250" y="0"/>
            <a:ext cx="2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92075" y="6413500"/>
            <a:ext cx="3194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</a:t>
            </a:r>
            <a:r>
              <a:rPr lang="pt-BR" sz="1000" i="1" dirty="0" smtClean="0">
                <a:solidFill>
                  <a:srgbClr val="464646"/>
                </a:solidFill>
                <a:latin typeface="+mj-lt"/>
              </a:rPr>
              <a:t>Anuário do Trabalho (2003/2013)</a:t>
            </a:r>
          </a:p>
          <a:p>
            <a:pPr>
              <a:defRPr/>
            </a:pPr>
            <a:r>
              <a:rPr lang="pt-BR" sz="1000" i="1" dirty="0" smtClean="0">
                <a:solidFill>
                  <a:srgbClr val="464646"/>
                </a:solidFill>
                <a:latin typeface="+mj-lt"/>
              </a:rPr>
              <a:t>Sebrae e Dieese</a:t>
            </a:r>
            <a:endParaRPr lang="pt-BR" sz="1000" i="1" dirty="0">
              <a:solidFill>
                <a:srgbClr val="464646"/>
              </a:solidFill>
              <a:latin typeface="+mj-lt"/>
            </a:endParaRPr>
          </a:p>
        </p:txBody>
      </p:sp>
      <p:grpSp>
        <p:nvGrpSpPr>
          <p:cNvPr id="9" name="Grupo 10"/>
          <p:cNvGrpSpPr/>
          <p:nvPr/>
        </p:nvGrpSpPr>
        <p:grpSpPr>
          <a:xfrm flipH="1">
            <a:off x="3083878" y="984167"/>
            <a:ext cx="5926772" cy="95248"/>
            <a:chOff x="2074227" y="6048376"/>
            <a:chExt cx="5926772" cy="95248"/>
          </a:xfrm>
          <a:solidFill>
            <a:srgbClr val="0064C7"/>
          </a:solidFill>
        </p:grpSpPr>
        <p:cxnSp>
          <p:nvCxnSpPr>
            <p:cNvPr id="13" name="Conector reto 12"/>
            <p:cNvCxnSpPr/>
            <p:nvPr/>
          </p:nvCxnSpPr>
          <p:spPr>
            <a:xfrm>
              <a:off x="2074227" y="6095999"/>
              <a:ext cx="5841047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redondar Retângulo em um Canto Diagonal 13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2047875" y="295274"/>
            <a:ext cx="680085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pt-BR" sz="2400" b="1" i="1" dirty="0" smtClean="0">
                <a:solidFill>
                  <a:srgbClr val="0064C7"/>
                </a:solidFill>
                <a:latin typeface="+mj-lt"/>
                <a:cs typeface="Arial Narrow"/>
              </a:rPr>
              <a:t>Salários sobem mais nos pequenos negócios do que nas grandes empresas</a:t>
            </a:r>
          </a:p>
        </p:txBody>
      </p:sp>
      <p:sp>
        <p:nvSpPr>
          <p:cNvPr id="44" name="CaixaDeTexto 43"/>
          <p:cNvSpPr txBox="1">
            <a:spLocks noChangeArrowheads="1"/>
          </p:cNvSpPr>
          <p:nvPr/>
        </p:nvSpPr>
        <p:spPr bwMode="auto">
          <a:xfrm>
            <a:off x="3314700" y="1079500"/>
            <a:ext cx="55340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b="1" i="1" dirty="0" smtClean="0">
                <a:latin typeface="+mj-lt"/>
              </a:rPr>
              <a:t>Em dez anos, média salarial dos trabalhadores dos pequenos negócios subiu 33% acima da inflação </a:t>
            </a:r>
            <a:endParaRPr lang="pt-BR" sz="1600" b="1" i="1" dirty="0">
              <a:latin typeface="+mj-lt"/>
            </a:endParaRPr>
          </a:p>
        </p:txBody>
      </p:sp>
      <p:pic>
        <p:nvPicPr>
          <p:cNvPr id="13331" name="Imagem 146"/>
          <p:cNvPicPr>
            <a:picLocks noChangeAspect="1"/>
          </p:cNvPicPr>
          <p:nvPr/>
        </p:nvPicPr>
        <p:blipFill>
          <a:blip r:embed="rId5" cstate="print"/>
          <a:srcRect l="64545" t="4395" r="29205" b="88333"/>
          <a:stretch>
            <a:fillRect/>
          </a:stretch>
        </p:blipFill>
        <p:spPr bwMode="auto">
          <a:xfrm>
            <a:off x="2203450" y="1412875"/>
            <a:ext cx="5715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Imagem 225"/>
          <p:cNvPicPr>
            <a:picLocks noChangeAspect="1"/>
          </p:cNvPicPr>
          <p:nvPr/>
        </p:nvPicPr>
        <p:blipFill>
          <a:blip r:embed="rId5" cstate="print"/>
          <a:srcRect l="76630" t="20959" r="16780" b="71919"/>
          <a:stretch>
            <a:fillRect/>
          </a:stretch>
        </p:blipFill>
        <p:spPr bwMode="auto">
          <a:xfrm>
            <a:off x="292100" y="444500"/>
            <a:ext cx="603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Imagem 226"/>
          <p:cNvPicPr>
            <a:picLocks noChangeAspect="1"/>
          </p:cNvPicPr>
          <p:nvPr/>
        </p:nvPicPr>
        <p:blipFill>
          <a:blip r:embed="rId5" cstate="print"/>
          <a:srcRect l="85039" t="30656" r="7576" b="61313"/>
          <a:stretch>
            <a:fillRect/>
          </a:stretch>
        </p:blipFill>
        <p:spPr bwMode="auto">
          <a:xfrm>
            <a:off x="2098675" y="711200"/>
            <a:ext cx="674688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Imagem 227"/>
          <p:cNvPicPr>
            <a:picLocks noChangeAspect="1"/>
          </p:cNvPicPr>
          <p:nvPr/>
        </p:nvPicPr>
        <p:blipFill>
          <a:blip r:embed="rId5" cstate="print"/>
          <a:srcRect l="64545" t="4395" r="29205" b="88333"/>
          <a:stretch>
            <a:fillRect/>
          </a:stretch>
        </p:blipFill>
        <p:spPr bwMode="auto">
          <a:xfrm>
            <a:off x="735013" y="946150"/>
            <a:ext cx="5715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Imagem 228"/>
          <p:cNvPicPr>
            <a:picLocks noChangeAspect="1"/>
          </p:cNvPicPr>
          <p:nvPr/>
        </p:nvPicPr>
        <p:blipFill>
          <a:blip r:embed="rId5" cstate="print"/>
          <a:srcRect l="85039" t="30656" r="7576" b="61313"/>
          <a:stretch>
            <a:fillRect/>
          </a:stretch>
        </p:blipFill>
        <p:spPr bwMode="auto">
          <a:xfrm>
            <a:off x="1547813" y="2260600"/>
            <a:ext cx="67627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Imagem 231"/>
          <p:cNvPicPr>
            <a:picLocks noChangeAspect="1"/>
          </p:cNvPicPr>
          <p:nvPr/>
        </p:nvPicPr>
        <p:blipFill>
          <a:blip r:embed="rId5" cstate="print"/>
          <a:srcRect l="76630" t="20959" r="16780" b="71919"/>
          <a:stretch>
            <a:fillRect/>
          </a:stretch>
        </p:blipFill>
        <p:spPr bwMode="auto">
          <a:xfrm>
            <a:off x="1409700" y="1368425"/>
            <a:ext cx="6016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Imagem 232"/>
          <p:cNvPicPr>
            <a:picLocks noChangeAspect="1"/>
          </p:cNvPicPr>
          <p:nvPr/>
        </p:nvPicPr>
        <p:blipFill>
          <a:blip r:embed="rId5" cstate="print"/>
          <a:srcRect l="64545" t="4395" r="29205" b="88333"/>
          <a:stretch>
            <a:fillRect/>
          </a:stretch>
        </p:blipFill>
        <p:spPr bwMode="auto">
          <a:xfrm>
            <a:off x="1270000" y="277813"/>
            <a:ext cx="5715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1" name="Gráfico 170"/>
          <p:cNvGraphicFramePr/>
          <p:nvPr/>
        </p:nvGraphicFramePr>
        <p:xfrm>
          <a:off x="1166292" y="2366417"/>
          <a:ext cx="770485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315" name="Grupo 23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477" name="Imagem 234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78" name="Imagem 235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16" name="Grupo 44"/>
          <p:cNvGrpSpPr>
            <a:grpSpLocks/>
          </p:cNvGrpSpPr>
          <p:nvPr/>
        </p:nvGrpSpPr>
        <p:grpSpPr bwMode="auto">
          <a:xfrm>
            <a:off x="517525" y="2057400"/>
            <a:ext cx="407988" cy="4114800"/>
            <a:chOff x="569733" y="2030250"/>
            <a:chExt cx="407107" cy="4114236"/>
          </a:xfrm>
        </p:grpSpPr>
        <p:sp>
          <p:nvSpPr>
            <p:cNvPr id="36" name="Retângulo 35"/>
            <p:cNvSpPr>
              <a:spLocks noChangeArrowheads="1"/>
            </p:cNvSpPr>
            <p:nvPr/>
          </p:nvSpPr>
          <p:spPr bwMode="auto">
            <a:xfrm>
              <a:off x="569733" y="2030250"/>
              <a:ext cx="407107" cy="307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14</a:t>
              </a:r>
            </a:p>
          </p:txBody>
        </p:sp>
        <p:sp>
          <p:nvSpPr>
            <p:cNvPr id="37" name="Retângulo 36"/>
            <p:cNvSpPr>
              <a:spLocks noChangeArrowheads="1"/>
            </p:cNvSpPr>
            <p:nvPr/>
          </p:nvSpPr>
          <p:spPr bwMode="auto">
            <a:xfrm>
              <a:off x="569733" y="2574688"/>
              <a:ext cx="407107" cy="306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12</a:t>
              </a:r>
            </a:p>
          </p:txBody>
        </p:sp>
        <p:sp>
          <p:nvSpPr>
            <p:cNvPr id="38" name="Retângulo 37"/>
            <p:cNvSpPr>
              <a:spLocks noChangeArrowheads="1"/>
            </p:cNvSpPr>
            <p:nvPr/>
          </p:nvSpPr>
          <p:spPr bwMode="auto">
            <a:xfrm>
              <a:off x="569733" y="3117539"/>
              <a:ext cx="407107" cy="307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10</a:t>
              </a:r>
            </a:p>
          </p:txBody>
        </p:sp>
        <p:sp>
          <p:nvSpPr>
            <p:cNvPr id="39" name="Retângulo 38"/>
            <p:cNvSpPr>
              <a:spLocks noChangeArrowheads="1"/>
            </p:cNvSpPr>
            <p:nvPr/>
          </p:nvSpPr>
          <p:spPr bwMode="auto">
            <a:xfrm>
              <a:off x="569733" y="3661976"/>
              <a:ext cx="407107" cy="307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8</a:t>
              </a:r>
            </a:p>
          </p:txBody>
        </p:sp>
        <p:sp>
          <p:nvSpPr>
            <p:cNvPr id="40" name="Retângulo 39"/>
            <p:cNvSpPr>
              <a:spLocks noChangeArrowheads="1"/>
            </p:cNvSpPr>
            <p:nvPr/>
          </p:nvSpPr>
          <p:spPr bwMode="auto">
            <a:xfrm>
              <a:off x="569733" y="4204827"/>
              <a:ext cx="407107" cy="307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6</a:t>
              </a:r>
            </a:p>
          </p:txBody>
        </p:sp>
        <p:sp>
          <p:nvSpPr>
            <p:cNvPr id="41" name="Retângulo 40"/>
            <p:cNvSpPr>
              <a:spLocks noChangeArrowheads="1"/>
            </p:cNvSpPr>
            <p:nvPr/>
          </p:nvSpPr>
          <p:spPr bwMode="auto">
            <a:xfrm>
              <a:off x="569733" y="4749265"/>
              <a:ext cx="407107" cy="307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4</a:t>
              </a:r>
            </a:p>
          </p:txBody>
        </p:sp>
        <p:sp>
          <p:nvSpPr>
            <p:cNvPr id="42" name="Retângulo 41"/>
            <p:cNvSpPr>
              <a:spLocks noChangeArrowheads="1"/>
            </p:cNvSpPr>
            <p:nvPr/>
          </p:nvSpPr>
          <p:spPr bwMode="auto">
            <a:xfrm>
              <a:off x="569733" y="5293703"/>
              <a:ext cx="407107" cy="306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2</a:t>
              </a:r>
            </a:p>
          </p:txBody>
        </p:sp>
        <p:sp>
          <p:nvSpPr>
            <p:cNvPr id="43" name="Retângulo 42"/>
            <p:cNvSpPr>
              <a:spLocks noChangeArrowheads="1"/>
            </p:cNvSpPr>
            <p:nvPr/>
          </p:nvSpPr>
          <p:spPr bwMode="auto">
            <a:xfrm>
              <a:off x="569733" y="5836553"/>
              <a:ext cx="407107" cy="307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0</a:t>
              </a:r>
            </a:p>
          </p:txBody>
        </p:sp>
      </p:grpSp>
      <p:grpSp>
        <p:nvGrpSpPr>
          <p:cNvPr id="130" name="Grupo 129"/>
          <p:cNvGrpSpPr>
            <a:grpSpLocks/>
          </p:cNvGrpSpPr>
          <p:nvPr/>
        </p:nvGrpSpPr>
        <p:grpSpPr bwMode="auto">
          <a:xfrm>
            <a:off x="7867650" y="1857375"/>
            <a:ext cx="1123950" cy="1163638"/>
            <a:chOff x="7866965" y="1893001"/>
            <a:chExt cx="1124185" cy="1164039"/>
          </a:xfrm>
        </p:grpSpPr>
        <p:sp>
          <p:nvSpPr>
            <p:cNvPr id="46" name="Retângulo 45"/>
            <p:cNvSpPr>
              <a:spLocks noChangeArrowheads="1"/>
            </p:cNvSpPr>
            <p:nvPr/>
          </p:nvSpPr>
          <p:spPr bwMode="auto">
            <a:xfrm>
              <a:off x="7866965" y="2534572"/>
              <a:ext cx="1109895" cy="522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400" b="1" i="1" dirty="0">
                  <a:solidFill>
                    <a:srgbClr val="464646"/>
                  </a:solidFill>
                  <a:latin typeface="+mj-lt"/>
                </a:rPr>
                <a:t>SIMPLES</a:t>
              </a:r>
            </a:p>
            <a:p>
              <a:pPr>
                <a:defRPr/>
              </a:pPr>
              <a:r>
                <a:rPr lang="pt-BR" sz="1400" i="1" dirty="0">
                  <a:solidFill>
                    <a:srgbClr val="464646"/>
                  </a:solidFill>
                  <a:latin typeface="+mj-lt"/>
                </a:rPr>
                <a:t>(MPE+MEI)</a:t>
              </a:r>
            </a:p>
          </p:txBody>
        </p:sp>
        <p:sp>
          <p:nvSpPr>
            <p:cNvPr id="56" name="Retângulo 55"/>
            <p:cNvSpPr>
              <a:spLocks noChangeArrowheads="1"/>
            </p:cNvSpPr>
            <p:nvPr/>
          </p:nvSpPr>
          <p:spPr bwMode="auto">
            <a:xfrm>
              <a:off x="7868553" y="1893001"/>
              <a:ext cx="1122597" cy="708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2400" b="1" i="1" dirty="0" smtClean="0">
                  <a:solidFill>
                    <a:srgbClr val="464646"/>
                  </a:solidFill>
                  <a:latin typeface="+mj-lt"/>
                </a:rPr>
                <a:t>17,8 </a:t>
              </a:r>
              <a:r>
                <a:rPr lang="pt-BR" sz="1600" b="1" i="1" dirty="0" smtClean="0">
                  <a:solidFill>
                    <a:srgbClr val="464646"/>
                  </a:solidFill>
                  <a:latin typeface="+mj-lt"/>
                </a:rPr>
                <a:t>milhões</a:t>
              </a:r>
              <a:endParaRPr lang="pt-BR" sz="1600" i="1" dirty="0">
                <a:solidFill>
                  <a:srgbClr val="464646"/>
                </a:solidFill>
                <a:latin typeface="+mj-lt"/>
              </a:endParaRPr>
            </a:p>
          </p:txBody>
        </p:sp>
      </p:grpSp>
      <p:grpSp>
        <p:nvGrpSpPr>
          <p:cNvPr id="131" name="Grupo 130"/>
          <p:cNvGrpSpPr>
            <a:grpSpLocks/>
          </p:cNvGrpSpPr>
          <p:nvPr/>
        </p:nvGrpSpPr>
        <p:grpSpPr bwMode="auto">
          <a:xfrm>
            <a:off x="6715125" y="3400425"/>
            <a:ext cx="2266951" cy="1137939"/>
            <a:chOff x="6712893" y="3435389"/>
            <a:chExt cx="2270387" cy="1139255"/>
          </a:xfrm>
        </p:grpSpPr>
        <p:sp>
          <p:nvSpPr>
            <p:cNvPr id="47" name="Retângulo 46"/>
            <p:cNvSpPr>
              <a:spLocks noChangeArrowheads="1"/>
            </p:cNvSpPr>
            <p:nvPr/>
          </p:nvSpPr>
          <p:spPr bwMode="auto">
            <a:xfrm>
              <a:off x="6712893" y="4112445"/>
              <a:ext cx="2270387" cy="46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pt-BR" sz="1200" b="1" i="1" dirty="0" smtClean="0">
                  <a:solidFill>
                    <a:srgbClr val="464646"/>
                  </a:solidFill>
                  <a:latin typeface="+mj-lt"/>
                </a:rPr>
                <a:t>MEI = Microempreendedores Individuais</a:t>
              </a:r>
              <a:endParaRPr lang="pt-BR" sz="1200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68" name="Retângulo 67"/>
            <p:cNvSpPr>
              <a:spLocks noChangeArrowheads="1"/>
            </p:cNvSpPr>
            <p:nvPr/>
          </p:nvSpPr>
          <p:spPr bwMode="auto">
            <a:xfrm>
              <a:off x="7924401" y="3435389"/>
              <a:ext cx="963482" cy="708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2400" b="1" i="1" dirty="0" smtClean="0">
                  <a:solidFill>
                    <a:srgbClr val="464646"/>
                  </a:solidFill>
                  <a:latin typeface="+mj-lt"/>
                </a:rPr>
                <a:t>11,8 </a:t>
              </a:r>
              <a:r>
                <a:rPr lang="pt-BR" sz="1600" b="1" i="1" dirty="0" smtClean="0">
                  <a:solidFill>
                    <a:srgbClr val="464646"/>
                  </a:solidFill>
                </a:rPr>
                <a:t>milhões</a:t>
              </a:r>
              <a:endParaRPr lang="pt-BR" sz="1600" i="1" dirty="0">
                <a:solidFill>
                  <a:srgbClr val="464646"/>
                </a:solidFill>
                <a:latin typeface="+mj-lt"/>
              </a:endParaRPr>
            </a:p>
          </p:txBody>
        </p:sp>
      </p:grpSp>
      <p:grpSp>
        <p:nvGrpSpPr>
          <p:cNvPr id="132" name="Grupo 131"/>
          <p:cNvGrpSpPr>
            <a:grpSpLocks/>
          </p:cNvGrpSpPr>
          <p:nvPr/>
        </p:nvGrpSpPr>
        <p:grpSpPr bwMode="auto">
          <a:xfrm>
            <a:off x="7737175" y="4419599"/>
            <a:ext cx="1273475" cy="1274980"/>
            <a:chOff x="7733588" y="4455171"/>
            <a:chExt cx="936618" cy="1275814"/>
          </a:xfrm>
        </p:grpSpPr>
        <p:sp>
          <p:nvSpPr>
            <p:cNvPr id="48" name="Retângulo 47"/>
            <p:cNvSpPr>
              <a:spLocks noChangeArrowheads="1"/>
            </p:cNvSpPr>
            <p:nvPr/>
          </p:nvSpPr>
          <p:spPr bwMode="auto">
            <a:xfrm>
              <a:off x="7733588" y="5084231"/>
              <a:ext cx="936618" cy="646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1200" b="1" i="1" dirty="0" smtClean="0">
                  <a:solidFill>
                    <a:srgbClr val="464646"/>
                  </a:solidFill>
                  <a:latin typeface="+mj-lt"/>
                </a:rPr>
                <a:t>MPE = Micro e Pequenas Empresas</a:t>
              </a:r>
              <a:endParaRPr lang="pt-BR" sz="1200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69" name="Retângulo 68"/>
            <p:cNvSpPr>
              <a:spLocks noChangeArrowheads="1"/>
            </p:cNvSpPr>
            <p:nvPr/>
          </p:nvSpPr>
          <p:spPr bwMode="auto">
            <a:xfrm>
              <a:off x="7857572" y="4455171"/>
              <a:ext cx="756613" cy="708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t-BR" sz="2400" b="1" i="1" dirty="0" smtClean="0">
                  <a:solidFill>
                    <a:srgbClr val="464646"/>
                  </a:solidFill>
                  <a:latin typeface="+mj-lt"/>
                </a:rPr>
                <a:t>6,1 </a:t>
              </a:r>
              <a:r>
                <a:rPr lang="pt-BR" sz="1600" b="1" i="1" dirty="0" smtClean="0">
                  <a:solidFill>
                    <a:srgbClr val="464646"/>
                  </a:solidFill>
                </a:rPr>
                <a:t>milhões</a:t>
              </a:r>
              <a:endParaRPr lang="pt-BR" sz="1600" i="1" dirty="0">
                <a:solidFill>
                  <a:srgbClr val="464646"/>
                </a:solidFill>
                <a:latin typeface="+mj-lt"/>
              </a:endParaRPr>
            </a:p>
          </p:txBody>
        </p:sp>
      </p:grp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92075" y="6413500"/>
            <a:ext cx="319405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</a:t>
            </a:r>
            <a:r>
              <a:rPr lang="pt-BR" sz="1000" i="1" dirty="0" err="1">
                <a:solidFill>
                  <a:srgbClr val="464646"/>
                </a:solidFill>
                <a:latin typeface="+mj-lt"/>
              </a:rPr>
              <a:t>Sebrae</a:t>
            </a:r>
            <a:r>
              <a:rPr lang="pt-BR" sz="1000" i="1" dirty="0">
                <a:solidFill>
                  <a:srgbClr val="464646"/>
                </a:solidFill>
                <a:latin typeface="+mj-lt"/>
              </a:rPr>
              <a:t>, a partir de dados da Receita Federal</a:t>
            </a:r>
          </a:p>
        </p:txBody>
      </p:sp>
      <p:grpSp>
        <p:nvGrpSpPr>
          <p:cNvPr id="11" name="Grupo 10"/>
          <p:cNvGrpSpPr/>
          <p:nvPr/>
        </p:nvGrpSpPr>
        <p:grpSpPr>
          <a:xfrm flipH="1">
            <a:off x="3083878" y="984167"/>
            <a:ext cx="5926772" cy="95248"/>
            <a:chOff x="2074227" y="6048376"/>
            <a:chExt cx="5926772" cy="95248"/>
          </a:xfrm>
          <a:solidFill>
            <a:srgbClr val="0064C7"/>
          </a:solidFill>
        </p:grpSpPr>
        <p:cxnSp>
          <p:nvCxnSpPr>
            <p:cNvPr id="13" name="Conector reto 12"/>
            <p:cNvCxnSpPr/>
            <p:nvPr/>
          </p:nvCxnSpPr>
          <p:spPr>
            <a:xfrm>
              <a:off x="2074227" y="6095999"/>
              <a:ext cx="5841047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redondar Retângulo em um Canto Diagonal 13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409700" y="368300"/>
            <a:ext cx="74390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pt-BR" sz="2000" b="1" i="1" spc="40" dirty="0">
                <a:solidFill>
                  <a:srgbClr val="0070C0"/>
                </a:solidFill>
                <a:latin typeface="+mj-lt"/>
                <a:cs typeface="Arial Narrow"/>
              </a:rPr>
              <a:t>E AINDA HÁ ESPAÇO PARA O CRESCIMENTO </a:t>
            </a:r>
            <a:br>
              <a:rPr lang="pt-BR" sz="2000" b="1" i="1" spc="40" dirty="0">
                <a:solidFill>
                  <a:srgbClr val="0070C0"/>
                </a:solidFill>
                <a:latin typeface="+mj-lt"/>
                <a:cs typeface="Arial Narrow"/>
              </a:rPr>
            </a:br>
            <a:r>
              <a:rPr lang="pt-BR" sz="2000" b="1" i="1" spc="40" dirty="0">
                <a:solidFill>
                  <a:srgbClr val="0070C0"/>
                </a:solidFill>
                <a:latin typeface="+mj-lt"/>
                <a:cs typeface="Arial Narrow"/>
              </a:rPr>
              <a:t>DOS PEQUENOS NEGÓCIOS NO PAÍS</a:t>
            </a:r>
          </a:p>
        </p:txBody>
      </p:sp>
      <p:grpSp>
        <p:nvGrpSpPr>
          <p:cNvPr id="13323" name="Grupo 4"/>
          <p:cNvGrpSpPr>
            <a:grpSpLocks/>
          </p:cNvGrpSpPr>
          <p:nvPr/>
        </p:nvGrpSpPr>
        <p:grpSpPr bwMode="auto">
          <a:xfrm>
            <a:off x="971550" y="6097588"/>
            <a:ext cx="7223125" cy="277812"/>
            <a:chOff x="847535" y="5996193"/>
            <a:chExt cx="7222581" cy="276999"/>
          </a:xfrm>
        </p:grpSpPr>
        <p:sp>
          <p:nvSpPr>
            <p:cNvPr id="15" name="Retângulo 14"/>
            <p:cNvSpPr>
              <a:spLocks noChangeArrowheads="1"/>
            </p:cNvSpPr>
            <p:nvPr/>
          </p:nvSpPr>
          <p:spPr bwMode="auto">
            <a:xfrm>
              <a:off x="847535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2008</a:t>
              </a:r>
            </a:p>
          </p:txBody>
        </p:sp>
        <p:sp>
          <p:nvSpPr>
            <p:cNvPr id="17" name="Retângulo 16"/>
            <p:cNvSpPr>
              <a:spLocks noChangeArrowheads="1"/>
            </p:cNvSpPr>
            <p:nvPr/>
          </p:nvSpPr>
          <p:spPr bwMode="auto">
            <a:xfrm>
              <a:off x="1322162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2009</a:t>
              </a:r>
            </a:p>
          </p:txBody>
        </p:sp>
        <p:sp>
          <p:nvSpPr>
            <p:cNvPr id="18" name="Retângulo 17"/>
            <p:cNvSpPr>
              <a:spLocks noChangeArrowheads="1"/>
            </p:cNvSpPr>
            <p:nvPr/>
          </p:nvSpPr>
          <p:spPr bwMode="auto">
            <a:xfrm>
              <a:off x="1795202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2010</a:t>
              </a:r>
            </a:p>
          </p:txBody>
        </p:sp>
        <p:sp>
          <p:nvSpPr>
            <p:cNvPr id="19" name="Retângulo 18"/>
            <p:cNvSpPr>
              <a:spLocks noChangeArrowheads="1"/>
            </p:cNvSpPr>
            <p:nvPr/>
          </p:nvSpPr>
          <p:spPr bwMode="auto">
            <a:xfrm>
              <a:off x="2269828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2011</a:t>
              </a:r>
            </a:p>
          </p:txBody>
        </p:sp>
        <p:sp>
          <p:nvSpPr>
            <p:cNvPr id="20" name="Retângulo 19"/>
            <p:cNvSpPr>
              <a:spLocks noChangeArrowheads="1"/>
            </p:cNvSpPr>
            <p:nvPr/>
          </p:nvSpPr>
          <p:spPr bwMode="auto">
            <a:xfrm>
              <a:off x="2742867" y="5996193"/>
              <a:ext cx="5889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2012</a:t>
              </a:r>
            </a:p>
          </p:txBody>
        </p:sp>
        <p:sp>
          <p:nvSpPr>
            <p:cNvPr id="21" name="Retângulo 20"/>
            <p:cNvSpPr>
              <a:spLocks noChangeArrowheads="1"/>
            </p:cNvSpPr>
            <p:nvPr/>
          </p:nvSpPr>
          <p:spPr bwMode="auto">
            <a:xfrm>
              <a:off x="3217494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2013</a:t>
              </a:r>
            </a:p>
          </p:txBody>
        </p:sp>
        <p:sp>
          <p:nvSpPr>
            <p:cNvPr id="22" name="Retângulo 21"/>
            <p:cNvSpPr>
              <a:spLocks noChangeArrowheads="1"/>
            </p:cNvSpPr>
            <p:nvPr/>
          </p:nvSpPr>
          <p:spPr bwMode="auto">
            <a:xfrm>
              <a:off x="4165160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2015</a:t>
              </a:r>
            </a:p>
          </p:txBody>
        </p:sp>
        <p:sp>
          <p:nvSpPr>
            <p:cNvPr id="23" name="Retângulo 22"/>
            <p:cNvSpPr>
              <a:spLocks noChangeArrowheads="1"/>
            </p:cNvSpPr>
            <p:nvPr/>
          </p:nvSpPr>
          <p:spPr bwMode="auto">
            <a:xfrm>
              <a:off x="4638199" y="5996193"/>
              <a:ext cx="5889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2016</a:t>
              </a:r>
            </a:p>
          </p:txBody>
        </p:sp>
        <p:sp>
          <p:nvSpPr>
            <p:cNvPr id="24" name="Retângulo 23"/>
            <p:cNvSpPr>
              <a:spLocks noChangeArrowheads="1"/>
            </p:cNvSpPr>
            <p:nvPr/>
          </p:nvSpPr>
          <p:spPr bwMode="auto">
            <a:xfrm>
              <a:off x="5112827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2017</a:t>
              </a:r>
            </a:p>
          </p:txBody>
        </p:sp>
        <p:sp>
          <p:nvSpPr>
            <p:cNvPr id="25" name="Retângulo 24"/>
            <p:cNvSpPr>
              <a:spLocks noChangeArrowheads="1"/>
            </p:cNvSpPr>
            <p:nvPr/>
          </p:nvSpPr>
          <p:spPr bwMode="auto">
            <a:xfrm>
              <a:off x="5585866" y="5996193"/>
              <a:ext cx="5889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2018</a:t>
              </a:r>
            </a:p>
          </p:txBody>
        </p:sp>
        <p:sp>
          <p:nvSpPr>
            <p:cNvPr id="26" name="Retângulo 25"/>
            <p:cNvSpPr>
              <a:spLocks noChangeArrowheads="1"/>
            </p:cNvSpPr>
            <p:nvPr/>
          </p:nvSpPr>
          <p:spPr bwMode="auto">
            <a:xfrm>
              <a:off x="6060492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2019</a:t>
              </a:r>
            </a:p>
          </p:txBody>
        </p:sp>
        <p:sp>
          <p:nvSpPr>
            <p:cNvPr id="31" name="Retângulo 30"/>
            <p:cNvSpPr>
              <a:spLocks noChangeArrowheads="1"/>
            </p:cNvSpPr>
            <p:nvPr/>
          </p:nvSpPr>
          <p:spPr bwMode="auto">
            <a:xfrm>
              <a:off x="6535120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2020</a:t>
              </a:r>
            </a:p>
          </p:txBody>
        </p:sp>
        <p:sp>
          <p:nvSpPr>
            <p:cNvPr id="32" name="Retângulo 31"/>
            <p:cNvSpPr>
              <a:spLocks noChangeArrowheads="1"/>
            </p:cNvSpPr>
            <p:nvPr/>
          </p:nvSpPr>
          <p:spPr bwMode="auto">
            <a:xfrm>
              <a:off x="7008159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2021</a:t>
              </a:r>
            </a:p>
          </p:txBody>
        </p:sp>
        <p:sp>
          <p:nvSpPr>
            <p:cNvPr id="33" name="Retângulo 32"/>
            <p:cNvSpPr>
              <a:spLocks noChangeArrowheads="1"/>
            </p:cNvSpPr>
            <p:nvPr/>
          </p:nvSpPr>
          <p:spPr bwMode="auto">
            <a:xfrm>
              <a:off x="7482785" y="5996193"/>
              <a:ext cx="5873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2022</a:t>
              </a:r>
            </a:p>
          </p:txBody>
        </p:sp>
        <p:sp>
          <p:nvSpPr>
            <p:cNvPr id="34" name="Retângulo 33"/>
            <p:cNvSpPr>
              <a:spLocks noChangeArrowheads="1"/>
            </p:cNvSpPr>
            <p:nvPr/>
          </p:nvSpPr>
          <p:spPr bwMode="auto">
            <a:xfrm>
              <a:off x="3690534" y="5996193"/>
              <a:ext cx="5889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200" i="1" dirty="0">
                  <a:solidFill>
                    <a:srgbClr val="464646"/>
                  </a:solidFill>
                  <a:latin typeface="+mj-lt"/>
                </a:rPr>
                <a:t>2014</a:t>
              </a:r>
            </a:p>
          </p:txBody>
        </p:sp>
      </p:grpSp>
      <p:sp>
        <p:nvSpPr>
          <p:cNvPr id="35" name="Retângulo 34"/>
          <p:cNvSpPr>
            <a:spLocks noChangeArrowheads="1"/>
          </p:cNvSpPr>
          <p:nvPr/>
        </p:nvSpPr>
        <p:spPr bwMode="auto">
          <a:xfrm>
            <a:off x="228600" y="1725613"/>
            <a:ext cx="801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400" i="1" dirty="0">
                <a:solidFill>
                  <a:srgbClr val="464646"/>
                </a:solidFill>
                <a:latin typeface="+mj-lt"/>
              </a:rPr>
              <a:t>Milhões</a:t>
            </a:r>
          </a:p>
        </p:txBody>
      </p:sp>
      <p:sp>
        <p:nvSpPr>
          <p:cNvPr id="44" name="CaixaDeTexto 43"/>
          <p:cNvSpPr txBox="1">
            <a:spLocks noChangeArrowheads="1"/>
          </p:cNvSpPr>
          <p:nvPr/>
        </p:nvSpPr>
        <p:spPr bwMode="auto">
          <a:xfrm>
            <a:off x="4884738" y="1079500"/>
            <a:ext cx="39639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454647"/>
                </a:solidFill>
              </a:rPr>
              <a:t>PROJEÇÃO DE CRESCIMENTO POR CATEGORIA DE EMPRESA</a:t>
            </a:r>
          </a:p>
        </p:txBody>
      </p:sp>
      <p:grpSp>
        <p:nvGrpSpPr>
          <p:cNvPr id="113" name="Grupo 112"/>
          <p:cNvGrpSpPr>
            <a:grpSpLocks/>
          </p:cNvGrpSpPr>
          <p:nvPr/>
        </p:nvGrpSpPr>
        <p:grpSpPr bwMode="auto">
          <a:xfrm>
            <a:off x="979488" y="2393950"/>
            <a:ext cx="6962775" cy="2825750"/>
            <a:chOff x="979054" y="2429741"/>
            <a:chExt cx="6963064" cy="2825750"/>
          </a:xfrm>
        </p:grpSpPr>
        <p:sp>
          <p:nvSpPr>
            <p:cNvPr id="49" name="Retângulo 48"/>
            <p:cNvSpPr>
              <a:spLocks noChangeArrowheads="1"/>
            </p:cNvSpPr>
            <p:nvPr/>
          </p:nvSpPr>
          <p:spPr bwMode="auto">
            <a:xfrm>
              <a:off x="979054" y="4776066"/>
              <a:ext cx="54771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2,9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50" name="Retângulo 49"/>
            <p:cNvSpPr>
              <a:spLocks noChangeArrowheads="1"/>
            </p:cNvSpPr>
            <p:nvPr/>
          </p:nvSpPr>
          <p:spPr bwMode="auto">
            <a:xfrm>
              <a:off x="1447385" y="4661766"/>
              <a:ext cx="547711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3,3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51" name="Retângulo 50"/>
            <p:cNvSpPr>
              <a:spLocks noChangeArrowheads="1"/>
            </p:cNvSpPr>
            <p:nvPr/>
          </p:nvSpPr>
          <p:spPr bwMode="auto">
            <a:xfrm>
              <a:off x="1928418" y="4360141"/>
              <a:ext cx="54929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4,5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52" name="Retângulo 51"/>
            <p:cNvSpPr>
              <a:spLocks noChangeArrowheads="1"/>
            </p:cNvSpPr>
            <p:nvPr/>
          </p:nvSpPr>
          <p:spPr bwMode="auto">
            <a:xfrm>
              <a:off x="2417389" y="4006129"/>
              <a:ext cx="54771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5,8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53" name="Retângulo 52"/>
            <p:cNvSpPr>
              <a:spLocks noChangeArrowheads="1"/>
            </p:cNvSpPr>
            <p:nvPr/>
          </p:nvSpPr>
          <p:spPr bwMode="auto">
            <a:xfrm>
              <a:off x="2884133" y="3706091"/>
              <a:ext cx="54771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6,9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54" name="Retângulo 53"/>
            <p:cNvSpPr>
              <a:spLocks noChangeArrowheads="1"/>
            </p:cNvSpPr>
            <p:nvPr/>
          </p:nvSpPr>
          <p:spPr bwMode="auto">
            <a:xfrm>
              <a:off x="3839848" y="3258416"/>
              <a:ext cx="54771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6,9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55" name="Retângulo 54"/>
            <p:cNvSpPr>
              <a:spLocks noChangeArrowheads="1"/>
            </p:cNvSpPr>
            <p:nvPr/>
          </p:nvSpPr>
          <p:spPr bwMode="auto">
            <a:xfrm>
              <a:off x="4765398" y="2915516"/>
              <a:ext cx="547711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9,8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grpSp>
          <p:nvGrpSpPr>
            <p:cNvPr id="13417" name="Grupo 1036"/>
            <p:cNvGrpSpPr>
              <a:grpSpLocks/>
            </p:cNvGrpSpPr>
            <p:nvPr/>
          </p:nvGrpSpPr>
          <p:grpSpPr bwMode="auto">
            <a:xfrm>
              <a:off x="1223818" y="2429741"/>
              <a:ext cx="6718300" cy="2825750"/>
              <a:chOff x="1275773" y="2429741"/>
              <a:chExt cx="6718300" cy="2825750"/>
            </a:xfrm>
          </p:grpSpPr>
          <p:grpSp>
            <p:nvGrpSpPr>
              <p:cNvPr id="13418" name="Grupo 73"/>
              <p:cNvGrpSpPr>
                <a:grpSpLocks/>
              </p:cNvGrpSpPr>
              <p:nvPr/>
            </p:nvGrpSpPr>
            <p:grpSpPr bwMode="auto">
              <a:xfrm>
                <a:off x="1275773" y="2429741"/>
                <a:ext cx="6718300" cy="2825750"/>
                <a:chOff x="1275773" y="2429741"/>
                <a:chExt cx="6718300" cy="2825750"/>
              </a:xfrm>
            </p:grpSpPr>
            <p:sp>
              <p:nvSpPr>
                <p:cNvPr id="73" name="Retângulo 72"/>
                <p:cNvSpPr/>
                <p:nvPr/>
              </p:nvSpPr>
              <p:spPr>
                <a:xfrm>
                  <a:off x="1275494" y="514119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5" name="Retângulo 74"/>
                <p:cNvSpPr/>
                <p:nvPr/>
              </p:nvSpPr>
              <p:spPr>
                <a:xfrm>
                  <a:off x="1739063" y="501419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6" name="Retângulo 75"/>
                <p:cNvSpPr/>
                <p:nvPr/>
              </p:nvSpPr>
              <p:spPr>
                <a:xfrm>
                  <a:off x="2215333" y="470939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7" name="Retângulo 76"/>
                <p:cNvSpPr/>
                <p:nvPr/>
              </p:nvSpPr>
              <p:spPr>
                <a:xfrm>
                  <a:off x="2685253" y="43601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8" name="Retângulo 77"/>
                <p:cNvSpPr/>
                <p:nvPr/>
              </p:nvSpPr>
              <p:spPr>
                <a:xfrm>
                  <a:off x="3167873" y="404899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79" name="Retângulo 78"/>
                <p:cNvSpPr/>
                <p:nvPr/>
              </p:nvSpPr>
              <p:spPr>
                <a:xfrm>
                  <a:off x="3644142" y="38140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80" name="Retângulo 79"/>
                <p:cNvSpPr/>
                <p:nvPr/>
              </p:nvSpPr>
              <p:spPr>
                <a:xfrm>
                  <a:off x="4114062" y="36235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81" name="Retângulo 80"/>
                <p:cNvSpPr/>
                <p:nvPr/>
              </p:nvSpPr>
              <p:spPr>
                <a:xfrm>
                  <a:off x="4577631" y="34330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82" name="Retângulo 81"/>
                <p:cNvSpPr/>
                <p:nvPr/>
              </p:nvSpPr>
              <p:spPr>
                <a:xfrm>
                  <a:off x="5041200" y="32806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/>
                    <a:t> </a:t>
                  </a:r>
                </a:p>
              </p:txBody>
            </p:sp>
            <p:sp>
              <p:nvSpPr>
                <p:cNvPr id="85" name="Retângulo 84"/>
                <p:cNvSpPr/>
                <p:nvPr/>
              </p:nvSpPr>
              <p:spPr>
                <a:xfrm>
                  <a:off x="5530171" y="31155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/>
                    <a:t> </a:t>
                  </a:r>
                </a:p>
              </p:txBody>
            </p:sp>
            <p:sp>
              <p:nvSpPr>
                <p:cNvPr id="86" name="Retângulo 85"/>
                <p:cNvSpPr/>
                <p:nvPr/>
              </p:nvSpPr>
              <p:spPr>
                <a:xfrm>
                  <a:off x="6000090" y="29631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/>
                    <a:t> </a:t>
                  </a:r>
                </a:p>
              </p:txBody>
            </p:sp>
            <p:sp>
              <p:nvSpPr>
                <p:cNvPr id="87" name="Retângulo 86"/>
                <p:cNvSpPr/>
                <p:nvPr/>
              </p:nvSpPr>
              <p:spPr>
                <a:xfrm>
                  <a:off x="6470010" y="282979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/>
                    <a:t> </a:t>
                  </a:r>
                </a:p>
              </p:txBody>
            </p:sp>
            <p:sp>
              <p:nvSpPr>
                <p:cNvPr id="88" name="Retângulo 87"/>
                <p:cNvSpPr/>
                <p:nvPr/>
              </p:nvSpPr>
              <p:spPr>
                <a:xfrm>
                  <a:off x="6939929" y="26964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/>
                    <a:t> </a:t>
                  </a:r>
                </a:p>
              </p:txBody>
            </p:sp>
            <p:sp>
              <p:nvSpPr>
                <p:cNvPr id="89" name="Retângulo 88"/>
                <p:cNvSpPr/>
                <p:nvPr/>
              </p:nvSpPr>
              <p:spPr>
                <a:xfrm>
                  <a:off x="7409849" y="256309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/>
                    <a:t> </a:t>
                  </a:r>
                </a:p>
              </p:txBody>
            </p:sp>
            <p:sp>
              <p:nvSpPr>
                <p:cNvPr id="90" name="Retângulo 89"/>
                <p:cNvSpPr/>
                <p:nvPr/>
              </p:nvSpPr>
              <p:spPr>
                <a:xfrm>
                  <a:off x="7879768" y="2429741"/>
                  <a:ext cx="114305" cy="114300"/>
                </a:xfrm>
                <a:prstGeom prst="rect">
                  <a:avLst/>
                </a:prstGeom>
                <a:solidFill>
                  <a:srgbClr val="006EC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/>
                    <a:t> </a:t>
                  </a:r>
                </a:p>
              </p:txBody>
            </p:sp>
          </p:grpSp>
          <p:cxnSp>
            <p:nvCxnSpPr>
              <p:cNvPr id="93" name="Conector reto 92"/>
              <p:cNvCxnSpPr/>
              <p:nvPr/>
            </p:nvCxnSpPr>
            <p:spPr>
              <a:xfrm flipV="1">
                <a:off x="1359634" y="5071341"/>
                <a:ext cx="463569" cy="127000"/>
              </a:xfrm>
              <a:prstGeom prst="line">
                <a:avLst/>
              </a:prstGeom>
              <a:ln w="19050">
                <a:solidFill>
                  <a:srgbClr val="006E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to 97"/>
              <p:cNvCxnSpPr/>
              <p:nvPr/>
            </p:nvCxnSpPr>
            <p:spPr>
              <a:xfrm flipV="1">
                <a:off x="1827967" y="4757016"/>
                <a:ext cx="444518" cy="296863"/>
              </a:xfrm>
              <a:prstGeom prst="line">
                <a:avLst/>
              </a:prstGeom>
              <a:ln w="19050">
                <a:solidFill>
                  <a:srgbClr val="006E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/>
              <p:cNvCxnSpPr/>
              <p:nvPr/>
            </p:nvCxnSpPr>
            <p:spPr>
              <a:xfrm flipV="1">
                <a:off x="2299474" y="4442691"/>
                <a:ext cx="404830" cy="322263"/>
              </a:xfrm>
              <a:prstGeom prst="line">
                <a:avLst/>
              </a:prstGeom>
              <a:ln w="19050">
                <a:solidFill>
                  <a:srgbClr val="006E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reto 105"/>
              <p:cNvCxnSpPr/>
              <p:nvPr/>
            </p:nvCxnSpPr>
            <p:spPr>
              <a:xfrm flipV="1">
                <a:off x="2802732" y="4118841"/>
                <a:ext cx="414354" cy="263525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to 107"/>
              <p:cNvCxnSpPr/>
              <p:nvPr/>
            </p:nvCxnSpPr>
            <p:spPr>
              <a:xfrm flipV="1">
                <a:off x="3255188" y="3875954"/>
                <a:ext cx="415942" cy="236537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/>
              <p:cNvCxnSpPr/>
              <p:nvPr/>
            </p:nvCxnSpPr>
            <p:spPr>
              <a:xfrm flipV="1">
                <a:off x="3750509" y="3679104"/>
                <a:ext cx="390541" cy="180975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reto 111"/>
              <p:cNvCxnSpPr/>
              <p:nvPr/>
            </p:nvCxnSpPr>
            <p:spPr>
              <a:xfrm flipV="1">
                <a:off x="4241067" y="3485429"/>
                <a:ext cx="401654" cy="158750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reto 117"/>
              <p:cNvCxnSpPr/>
              <p:nvPr/>
            </p:nvCxnSpPr>
            <p:spPr>
              <a:xfrm flipV="1">
                <a:off x="4699873" y="3321916"/>
                <a:ext cx="381016" cy="149225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to 119"/>
              <p:cNvCxnSpPr/>
              <p:nvPr/>
            </p:nvCxnSpPr>
            <p:spPr>
              <a:xfrm flipV="1">
                <a:off x="5174556" y="3164754"/>
                <a:ext cx="438168" cy="142875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to 121"/>
              <p:cNvCxnSpPr/>
              <p:nvPr/>
            </p:nvCxnSpPr>
            <p:spPr>
              <a:xfrm flipV="1">
                <a:off x="5652413" y="3012354"/>
                <a:ext cx="438168" cy="142875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/>
              <p:cNvCxnSpPr/>
              <p:nvPr/>
            </p:nvCxnSpPr>
            <p:spPr>
              <a:xfrm flipV="1">
                <a:off x="6131858" y="2869479"/>
                <a:ext cx="438168" cy="142875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reto 123"/>
              <p:cNvCxnSpPr/>
              <p:nvPr/>
            </p:nvCxnSpPr>
            <p:spPr>
              <a:xfrm flipV="1">
                <a:off x="6584314" y="2736129"/>
                <a:ext cx="438168" cy="142875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to 124"/>
              <p:cNvCxnSpPr/>
              <p:nvPr/>
            </p:nvCxnSpPr>
            <p:spPr>
              <a:xfrm flipV="1">
                <a:off x="6995494" y="2632941"/>
                <a:ext cx="450869" cy="122238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reto 126"/>
              <p:cNvCxnSpPr/>
              <p:nvPr/>
            </p:nvCxnSpPr>
            <p:spPr>
              <a:xfrm flipV="1">
                <a:off x="7500339" y="2485304"/>
                <a:ext cx="450869" cy="122237"/>
              </a:xfrm>
              <a:prstGeom prst="line">
                <a:avLst/>
              </a:prstGeom>
              <a:ln w="19050">
                <a:solidFill>
                  <a:srgbClr val="006EC7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1" name="Grupo 120"/>
          <p:cNvGrpSpPr>
            <a:grpSpLocks/>
          </p:cNvGrpSpPr>
          <p:nvPr/>
        </p:nvGrpSpPr>
        <p:grpSpPr bwMode="auto">
          <a:xfrm>
            <a:off x="1223963" y="4470400"/>
            <a:ext cx="6729412" cy="909638"/>
            <a:chOff x="1223818" y="4505513"/>
            <a:chExt cx="6729413" cy="909660"/>
          </a:xfrm>
        </p:grpSpPr>
        <p:sp>
          <p:nvSpPr>
            <p:cNvPr id="58" name="Retângulo 57"/>
            <p:cNvSpPr>
              <a:spLocks noChangeArrowheads="1"/>
            </p:cNvSpPr>
            <p:nvPr/>
          </p:nvSpPr>
          <p:spPr bwMode="auto">
            <a:xfrm>
              <a:off x="3840018" y="4910336"/>
              <a:ext cx="547687" cy="369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4,2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60" name="Retângulo 59"/>
            <p:cNvSpPr>
              <a:spLocks noChangeArrowheads="1"/>
            </p:cNvSpPr>
            <p:nvPr/>
          </p:nvSpPr>
          <p:spPr bwMode="auto">
            <a:xfrm>
              <a:off x="4786169" y="4827784"/>
              <a:ext cx="547687" cy="369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4,5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61" name="Retângulo 60"/>
            <p:cNvSpPr>
              <a:spLocks noChangeArrowheads="1"/>
            </p:cNvSpPr>
            <p:nvPr/>
          </p:nvSpPr>
          <p:spPr bwMode="auto">
            <a:xfrm>
              <a:off x="2873230" y="4505513"/>
              <a:ext cx="547688" cy="369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4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63" name="Retângulo 62"/>
            <p:cNvSpPr>
              <a:spLocks noChangeArrowheads="1"/>
            </p:cNvSpPr>
            <p:nvPr/>
          </p:nvSpPr>
          <p:spPr bwMode="auto">
            <a:xfrm>
              <a:off x="2417618" y="4578540"/>
              <a:ext cx="547687" cy="36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3,9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65" name="Retângulo 64"/>
            <p:cNvSpPr>
              <a:spLocks noChangeArrowheads="1"/>
            </p:cNvSpPr>
            <p:nvPr/>
          </p:nvSpPr>
          <p:spPr bwMode="auto">
            <a:xfrm>
              <a:off x="1928668" y="5045276"/>
              <a:ext cx="547687" cy="369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3,7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grpSp>
          <p:nvGrpSpPr>
            <p:cNvPr id="13379" name="Grupo 1046"/>
            <p:cNvGrpSpPr>
              <a:grpSpLocks/>
            </p:cNvGrpSpPr>
            <p:nvPr/>
          </p:nvGrpSpPr>
          <p:grpSpPr bwMode="auto">
            <a:xfrm>
              <a:off x="1223818" y="4598266"/>
              <a:ext cx="6729413" cy="685800"/>
              <a:chOff x="1275773" y="4567093"/>
              <a:chExt cx="6729413" cy="685800"/>
            </a:xfrm>
          </p:grpSpPr>
          <p:grpSp>
            <p:nvGrpSpPr>
              <p:cNvPr id="13380" name="Grupo 1045"/>
              <p:cNvGrpSpPr>
                <a:grpSpLocks/>
              </p:cNvGrpSpPr>
              <p:nvPr/>
            </p:nvGrpSpPr>
            <p:grpSpPr bwMode="auto">
              <a:xfrm>
                <a:off x="1335737" y="4586288"/>
                <a:ext cx="6603351" cy="604694"/>
                <a:chOff x="1335737" y="4586288"/>
                <a:chExt cx="6603351" cy="604694"/>
              </a:xfrm>
            </p:grpSpPr>
            <p:cxnSp>
              <p:nvCxnSpPr>
                <p:cNvPr id="128" name="Conector reto 127"/>
                <p:cNvCxnSpPr/>
                <p:nvPr/>
              </p:nvCxnSpPr>
              <p:spPr>
                <a:xfrm flipV="1">
                  <a:off x="1336098" y="5085542"/>
                  <a:ext cx="474662" cy="104778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ector reto 128"/>
                <p:cNvCxnSpPr/>
                <p:nvPr/>
              </p:nvCxnSpPr>
              <p:spPr>
                <a:xfrm flipV="1">
                  <a:off x="2761673" y="4890275"/>
                  <a:ext cx="461962" cy="42864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ector reto 132"/>
                <p:cNvCxnSpPr/>
                <p:nvPr/>
              </p:nvCxnSpPr>
              <p:spPr>
                <a:xfrm flipV="1">
                  <a:off x="3233160" y="4866462"/>
                  <a:ext cx="457200" cy="33338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ector reto 134"/>
                <p:cNvCxnSpPr/>
                <p:nvPr/>
              </p:nvCxnSpPr>
              <p:spPr>
                <a:xfrm flipV="1">
                  <a:off x="1807585" y="4990290"/>
                  <a:ext cx="474663" cy="104778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ector reto 135"/>
                <p:cNvCxnSpPr/>
                <p:nvPr/>
              </p:nvCxnSpPr>
              <p:spPr>
                <a:xfrm flipV="1">
                  <a:off x="2307648" y="4933139"/>
                  <a:ext cx="439737" cy="57151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ector reto 138"/>
                <p:cNvCxnSpPr/>
                <p:nvPr/>
              </p:nvCxnSpPr>
              <p:spPr>
                <a:xfrm flipV="1">
                  <a:off x="3704648" y="4837886"/>
                  <a:ext cx="457200" cy="33338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ector reto 139"/>
                <p:cNvCxnSpPr/>
                <p:nvPr/>
              </p:nvCxnSpPr>
              <p:spPr>
                <a:xfrm flipV="1">
                  <a:off x="4157085" y="4804547"/>
                  <a:ext cx="481013" cy="47626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ector reto 141"/>
                <p:cNvCxnSpPr/>
                <p:nvPr/>
              </p:nvCxnSpPr>
              <p:spPr>
                <a:xfrm flipV="1">
                  <a:off x="4661911" y="4775972"/>
                  <a:ext cx="481013" cy="47626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ector reto 142"/>
                <p:cNvCxnSpPr/>
                <p:nvPr/>
              </p:nvCxnSpPr>
              <p:spPr>
                <a:xfrm flipV="1">
                  <a:off x="5133399" y="4742634"/>
                  <a:ext cx="481012" cy="47626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ector reto 143"/>
                <p:cNvCxnSpPr/>
                <p:nvPr/>
              </p:nvCxnSpPr>
              <p:spPr>
                <a:xfrm flipV="1">
                  <a:off x="5585836" y="4723583"/>
                  <a:ext cx="452438" cy="23813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ector reto 145"/>
                <p:cNvCxnSpPr/>
                <p:nvPr/>
              </p:nvCxnSpPr>
              <p:spPr>
                <a:xfrm flipV="1">
                  <a:off x="6076374" y="4675957"/>
                  <a:ext cx="442912" cy="42863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ector reto 147"/>
                <p:cNvCxnSpPr/>
                <p:nvPr/>
              </p:nvCxnSpPr>
              <p:spPr>
                <a:xfrm flipV="1">
                  <a:off x="6528811" y="4642618"/>
                  <a:ext cx="442913" cy="42864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ector reto 148"/>
                <p:cNvCxnSpPr/>
                <p:nvPr/>
              </p:nvCxnSpPr>
              <p:spPr>
                <a:xfrm flipV="1">
                  <a:off x="7033636" y="4623568"/>
                  <a:ext cx="442913" cy="42864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ector reto 149"/>
                <p:cNvCxnSpPr/>
                <p:nvPr/>
              </p:nvCxnSpPr>
              <p:spPr>
                <a:xfrm flipV="1">
                  <a:off x="7495599" y="4585467"/>
                  <a:ext cx="442912" cy="42864"/>
                </a:xfrm>
                <a:prstGeom prst="line">
                  <a:avLst/>
                </a:prstGeom>
                <a:ln w="19050">
                  <a:solidFill>
                    <a:srgbClr val="DECC1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2" name="Retângulo 151"/>
              <p:cNvSpPr/>
              <p:nvPr/>
            </p:nvSpPr>
            <p:spPr>
              <a:xfrm>
                <a:off x="1275773" y="5137931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53" name="Retângulo 152"/>
              <p:cNvSpPr/>
              <p:nvPr/>
            </p:nvSpPr>
            <p:spPr>
              <a:xfrm>
                <a:off x="1752023" y="5042679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54" name="Retângulo 153"/>
              <p:cNvSpPr/>
              <p:nvPr/>
            </p:nvSpPr>
            <p:spPr>
              <a:xfrm>
                <a:off x="2209223" y="4942664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55" name="Retângulo 154"/>
              <p:cNvSpPr/>
              <p:nvPr/>
            </p:nvSpPr>
            <p:spPr>
              <a:xfrm>
                <a:off x="2685473" y="4875988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56" name="Retângulo 155"/>
              <p:cNvSpPr/>
              <p:nvPr/>
            </p:nvSpPr>
            <p:spPr>
              <a:xfrm>
                <a:off x="3156960" y="4842649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57" name="Retângulo 156"/>
              <p:cNvSpPr/>
              <p:nvPr/>
            </p:nvSpPr>
            <p:spPr>
              <a:xfrm>
                <a:off x="3637973" y="4814073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58" name="Retângulo 157"/>
              <p:cNvSpPr/>
              <p:nvPr/>
            </p:nvSpPr>
            <p:spPr>
              <a:xfrm>
                <a:off x="4095173" y="4790261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59" name="Retângulo 158"/>
              <p:cNvSpPr/>
              <p:nvPr/>
            </p:nvSpPr>
            <p:spPr>
              <a:xfrm>
                <a:off x="4595235" y="4756922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0" name="Retângulo 159"/>
              <p:cNvSpPr/>
              <p:nvPr/>
            </p:nvSpPr>
            <p:spPr>
              <a:xfrm>
                <a:off x="5061961" y="4718821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1" name="Retângulo 160"/>
              <p:cNvSpPr/>
              <p:nvPr/>
            </p:nvSpPr>
            <p:spPr>
              <a:xfrm>
                <a:off x="5519161" y="4699770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2" name="Retângulo 161"/>
              <p:cNvSpPr/>
              <p:nvPr/>
            </p:nvSpPr>
            <p:spPr>
              <a:xfrm>
                <a:off x="6000174" y="4666432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3" name="Retângulo 162"/>
              <p:cNvSpPr/>
              <p:nvPr/>
            </p:nvSpPr>
            <p:spPr>
              <a:xfrm>
                <a:off x="6471661" y="4628332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4" name="Retângulo 163"/>
              <p:cNvSpPr/>
              <p:nvPr/>
            </p:nvSpPr>
            <p:spPr>
              <a:xfrm>
                <a:off x="6947911" y="4594993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5" name="Retângulo 164"/>
              <p:cNvSpPr/>
              <p:nvPr/>
            </p:nvSpPr>
            <p:spPr>
              <a:xfrm>
                <a:off x="7414636" y="4571180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6" name="Retângulo 165"/>
              <p:cNvSpPr/>
              <p:nvPr/>
            </p:nvSpPr>
            <p:spPr>
              <a:xfrm>
                <a:off x="7890886" y="4566417"/>
                <a:ext cx="114300" cy="114303"/>
              </a:xfrm>
              <a:prstGeom prst="rect">
                <a:avLst/>
              </a:prstGeom>
              <a:solidFill>
                <a:srgbClr val="DECC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</p:grpSp>
      <p:grpSp>
        <p:nvGrpSpPr>
          <p:cNvPr id="134" name="Grupo 133"/>
          <p:cNvGrpSpPr>
            <a:grpSpLocks/>
          </p:cNvGrpSpPr>
          <p:nvPr/>
        </p:nvGrpSpPr>
        <p:grpSpPr bwMode="auto">
          <a:xfrm>
            <a:off x="1319213" y="3817938"/>
            <a:ext cx="6624637" cy="2205037"/>
            <a:chOff x="1319646" y="3853497"/>
            <a:chExt cx="6624146" cy="2205038"/>
          </a:xfrm>
        </p:grpSpPr>
        <p:sp>
          <p:nvSpPr>
            <p:cNvPr id="57" name="Retângulo 56"/>
            <p:cNvSpPr>
              <a:spLocks noChangeArrowheads="1"/>
            </p:cNvSpPr>
            <p:nvPr/>
          </p:nvSpPr>
          <p:spPr bwMode="auto">
            <a:xfrm>
              <a:off x="3838821" y="4412297"/>
              <a:ext cx="549234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>
                  <a:solidFill>
                    <a:srgbClr val="464646"/>
                  </a:solidFill>
                  <a:latin typeface="+mj-lt"/>
                </a:rPr>
                <a:t>4,3</a:t>
              </a:r>
              <a:endParaRPr lang="pt-BR" i="1" dirty="0">
                <a:solidFill>
                  <a:srgbClr val="464646"/>
                </a:solidFill>
                <a:latin typeface="+mj-lt"/>
              </a:endParaRPr>
            </a:p>
          </p:txBody>
        </p:sp>
        <p:grpSp>
          <p:nvGrpSpPr>
            <p:cNvPr id="13339" name="Grupo 125"/>
            <p:cNvGrpSpPr>
              <a:grpSpLocks/>
            </p:cNvGrpSpPr>
            <p:nvPr/>
          </p:nvGrpSpPr>
          <p:grpSpPr bwMode="auto">
            <a:xfrm>
              <a:off x="1319646" y="3853497"/>
              <a:ext cx="6624146" cy="2205038"/>
              <a:chOff x="1319646" y="3853497"/>
              <a:chExt cx="6624146" cy="2205038"/>
            </a:xfrm>
          </p:grpSpPr>
          <p:sp>
            <p:nvSpPr>
              <p:cNvPr id="59" name="Retângulo 58"/>
              <p:cNvSpPr>
                <a:spLocks noChangeArrowheads="1"/>
              </p:cNvSpPr>
              <p:nvPr/>
            </p:nvSpPr>
            <p:spPr bwMode="auto">
              <a:xfrm>
                <a:off x="4786489" y="4151947"/>
                <a:ext cx="547646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b="1" i="1" dirty="0">
                    <a:solidFill>
                      <a:srgbClr val="464646"/>
                    </a:solidFill>
                    <a:latin typeface="+mj-lt"/>
                  </a:rPr>
                  <a:t>5,3</a:t>
                </a:r>
                <a:endParaRPr lang="pt-BR" i="1" dirty="0">
                  <a:solidFill>
                    <a:srgbClr val="464646"/>
                  </a:solidFill>
                  <a:latin typeface="+mj-lt"/>
                </a:endParaRPr>
              </a:p>
            </p:txBody>
          </p:sp>
          <p:sp>
            <p:nvSpPr>
              <p:cNvPr id="62" name="Retângulo 61"/>
              <p:cNvSpPr>
                <a:spLocks noChangeArrowheads="1"/>
              </p:cNvSpPr>
              <p:nvPr/>
            </p:nvSpPr>
            <p:spPr bwMode="auto">
              <a:xfrm>
                <a:off x="2894329" y="5274310"/>
                <a:ext cx="547646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b="1" i="1" dirty="0">
                    <a:solidFill>
                      <a:srgbClr val="464646"/>
                    </a:solidFill>
                    <a:latin typeface="+mj-lt"/>
                  </a:rPr>
                  <a:t>2,9</a:t>
                </a:r>
                <a:endParaRPr lang="pt-BR" i="1" dirty="0">
                  <a:solidFill>
                    <a:srgbClr val="464646"/>
                  </a:solidFill>
                  <a:latin typeface="+mj-lt"/>
                </a:endParaRPr>
              </a:p>
            </p:txBody>
          </p:sp>
          <p:sp>
            <p:nvSpPr>
              <p:cNvPr id="64" name="Retângulo 63"/>
              <p:cNvSpPr>
                <a:spLocks noChangeArrowheads="1"/>
              </p:cNvSpPr>
              <p:nvPr/>
            </p:nvSpPr>
            <p:spPr bwMode="auto">
              <a:xfrm>
                <a:off x="2416527" y="5502910"/>
                <a:ext cx="549234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b="1" i="1" dirty="0">
                    <a:solidFill>
                      <a:srgbClr val="464646"/>
                    </a:solidFill>
                    <a:latin typeface="+mj-lt"/>
                  </a:rPr>
                  <a:t>1,9</a:t>
                </a:r>
                <a:endParaRPr lang="pt-BR" i="1" dirty="0">
                  <a:solidFill>
                    <a:srgbClr val="464646"/>
                  </a:solidFill>
                  <a:latin typeface="+mj-lt"/>
                </a:endParaRPr>
              </a:p>
            </p:txBody>
          </p:sp>
          <p:sp>
            <p:nvSpPr>
              <p:cNvPr id="66" name="Retângulo 65"/>
              <p:cNvSpPr>
                <a:spLocks noChangeArrowheads="1"/>
              </p:cNvSpPr>
              <p:nvPr/>
            </p:nvSpPr>
            <p:spPr bwMode="auto">
              <a:xfrm>
                <a:off x="1870467" y="5420360"/>
                <a:ext cx="674638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b="1" i="1" dirty="0">
                    <a:solidFill>
                      <a:srgbClr val="464646"/>
                    </a:solidFill>
                    <a:latin typeface="+mj-lt"/>
                  </a:rPr>
                  <a:t>0,81</a:t>
                </a:r>
                <a:endParaRPr lang="pt-BR" i="1" dirty="0">
                  <a:solidFill>
                    <a:srgbClr val="464646"/>
                  </a:solidFill>
                  <a:latin typeface="+mj-lt"/>
                </a:endParaRPr>
              </a:p>
            </p:txBody>
          </p:sp>
          <p:sp>
            <p:nvSpPr>
              <p:cNvPr id="67" name="Retângulo 66"/>
              <p:cNvSpPr>
                <a:spLocks noChangeArrowheads="1"/>
              </p:cNvSpPr>
              <p:nvPr/>
            </p:nvSpPr>
            <p:spPr bwMode="auto">
              <a:xfrm>
                <a:off x="1319646" y="5607685"/>
                <a:ext cx="69686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b="1" i="1" dirty="0">
                    <a:solidFill>
                      <a:srgbClr val="464646"/>
                    </a:solidFill>
                    <a:latin typeface="+mj-lt"/>
                  </a:rPr>
                  <a:t>0,49</a:t>
                </a:r>
                <a:endParaRPr lang="pt-BR" i="1" dirty="0">
                  <a:solidFill>
                    <a:srgbClr val="464646"/>
                  </a:solidFill>
                  <a:latin typeface="+mj-lt"/>
                </a:endParaRPr>
              </a:p>
            </p:txBody>
          </p:sp>
          <p:grpSp>
            <p:nvGrpSpPr>
              <p:cNvPr id="13345" name="Grupo 101"/>
              <p:cNvGrpSpPr>
                <a:grpSpLocks/>
              </p:cNvGrpSpPr>
              <p:nvPr/>
            </p:nvGrpSpPr>
            <p:grpSpPr bwMode="auto">
              <a:xfrm>
                <a:off x="1696258" y="3853497"/>
                <a:ext cx="6247534" cy="2205038"/>
                <a:chOff x="1748213" y="3832715"/>
                <a:chExt cx="6247534" cy="2205038"/>
              </a:xfrm>
            </p:grpSpPr>
            <p:sp>
              <p:nvSpPr>
                <p:cNvPr id="170" name="Retângulo 169"/>
                <p:cNvSpPr/>
                <p:nvPr/>
              </p:nvSpPr>
              <p:spPr>
                <a:xfrm>
                  <a:off x="1747810" y="5923453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3347" name="Grupo 99"/>
                <p:cNvGrpSpPr>
                  <a:grpSpLocks/>
                </p:cNvGrpSpPr>
                <p:nvPr/>
              </p:nvGrpSpPr>
              <p:grpSpPr bwMode="auto">
                <a:xfrm>
                  <a:off x="1808177" y="3890962"/>
                  <a:ext cx="6126148" cy="2084881"/>
                  <a:chOff x="1808177" y="3890962"/>
                  <a:chExt cx="6126148" cy="2084881"/>
                </a:xfrm>
              </p:grpSpPr>
              <p:cxnSp>
                <p:nvCxnSpPr>
                  <p:cNvPr id="168" name="Conector reto 167"/>
                  <p:cNvCxnSpPr/>
                  <p:nvPr/>
                </p:nvCxnSpPr>
                <p:spPr>
                  <a:xfrm flipV="1">
                    <a:off x="1808131" y="5772641"/>
                    <a:ext cx="468278" cy="203200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ector reto 168"/>
                  <p:cNvCxnSpPr/>
                  <p:nvPr/>
                </p:nvCxnSpPr>
                <p:spPr>
                  <a:xfrm flipV="1">
                    <a:off x="2752624" y="5210666"/>
                    <a:ext cx="471452" cy="260350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ector reto 173"/>
                  <p:cNvCxnSpPr/>
                  <p:nvPr/>
                </p:nvCxnSpPr>
                <p:spPr>
                  <a:xfrm flipV="1">
                    <a:off x="2265297" y="5472603"/>
                    <a:ext cx="492089" cy="303213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onector reto 176"/>
                  <p:cNvCxnSpPr/>
                  <p:nvPr/>
                </p:nvCxnSpPr>
                <p:spPr>
                  <a:xfrm flipV="1">
                    <a:off x="3224076" y="5001116"/>
                    <a:ext cx="476215" cy="219075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Conector reto 179"/>
                  <p:cNvCxnSpPr/>
                  <p:nvPr/>
                </p:nvCxnSpPr>
                <p:spPr>
                  <a:xfrm flipV="1">
                    <a:off x="3700291" y="4824902"/>
                    <a:ext cx="461929" cy="171450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Conector reto 181"/>
                  <p:cNvCxnSpPr/>
                  <p:nvPr/>
                </p:nvCxnSpPr>
                <p:spPr>
                  <a:xfrm flipV="1">
                    <a:off x="4166981" y="4672502"/>
                    <a:ext cx="471453" cy="147638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Conector reto 183"/>
                  <p:cNvCxnSpPr/>
                  <p:nvPr/>
                </p:nvCxnSpPr>
                <p:spPr>
                  <a:xfrm flipV="1">
                    <a:off x="4628910" y="4543915"/>
                    <a:ext cx="500025" cy="123825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Conector reto 185"/>
                  <p:cNvCxnSpPr/>
                  <p:nvPr/>
                </p:nvCxnSpPr>
                <p:spPr>
                  <a:xfrm flipV="1">
                    <a:off x="5124173" y="4410565"/>
                    <a:ext cx="500025" cy="123825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Conector reto 186"/>
                  <p:cNvCxnSpPr/>
                  <p:nvPr/>
                </p:nvCxnSpPr>
                <p:spPr>
                  <a:xfrm flipV="1">
                    <a:off x="5576577" y="4301027"/>
                    <a:ext cx="500026" cy="123825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Conector reto 187"/>
                  <p:cNvCxnSpPr/>
                  <p:nvPr/>
                </p:nvCxnSpPr>
                <p:spPr>
                  <a:xfrm flipV="1">
                    <a:off x="6086127" y="4172440"/>
                    <a:ext cx="500025" cy="123825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Conector reto 188"/>
                  <p:cNvCxnSpPr/>
                  <p:nvPr/>
                </p:nvCxnSpPr>
                <p:spPr>
                  <a:xfrm flipV="1">
                    <a:off x="6548055" y="4072427"/>
                    <a:ext cx="500026" cy="123825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Conector reto 189"/>
                  <p:cNvCxnSpPr/>
                  <p:nvPr/>
                </p:nvCxnSpPr>
                <p:spPr>
                  <a:xfrm flipV="1">
                    <a:off x="6995697" y="3991465"/>
                    <a:ext cx="466690" cy="95250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Conector reto 191"/>
                  <p:cNvCxnSpPr/>
                  <p:nvPr/>
                </p:nvCxnSpPr>
                <p:spPr>
                  <a:xfrm flipV="1">
                    <a:off x="7467150" y="3891452"/>
                    <a:ext cx="466690" cy="95250"/>
                  </a:xfrm>
                  <a:prstGeom prst="line">
                    <a:avLst/>
                  </a:prstGeom>
                  <a:ln w="19050">
                    <a:solidFill>
                      <a:srgbClr val="464646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4" name="Retângulo 193"/>
                <p:cNvSpPr/>
                <p:nvPr/>
              </p:nvSpPr>
              <p:spPr>
                <a:xfrm>
                  <a:off x="2224025" y="5718666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5" name="Retângulo 194"/>
                <p:cNvSpPr/>
                <p:nvPr/>
              </p:nvSpPr>
              <p:spPr>
                <a:xfrm>
                  <a:off x="2705002" y="5418628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6" name="Retângulo 195"/>
                <p:cNvSpPr/>
                <p:nvPr/>
              </p:nvSpPr>
              <p:spPr>
                <a:xfrm>
                  <a:off x="3171693" y="5166216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7" name="Retângulo 196"/>
                <p:cNvSpPr/>
                <p:nvPr/>
              </p:nvSpPr>
              <p:spPr>
                <a:xfrm>
                  <a:off x="3643145" y="4937616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8" name="Retângulo 197"/>
                <p:cNvSpPr/>
                <p:nvPr/>
              </p:nvSpPr>
              <p:spPr>
                <a:xfrm>
                  <a:off x="4119359" y="4756640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9" name="Retângulo 198"/>
                <p:cNvSpPr/>
                <p:nvPr/>
              </p:nvSpPr>
              <p:spPr>
                <a:xfrm>
                  <a:off x="4586050" y="4609002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0" name="Retângulo 199"/>
                <p:cNvSpPr/>
                <p:nvPr/>
              </p:nvSpPr>
              <p:spPr>
                <a:xfrm>
                  <a:off x="5052740" y="4485177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1" name="Retângulo 200"/>
                <p:cNvSpPr/>
                <p:nvPr/>
              </p:nvSpPr>
              <p:spPr>
                <a:xfrm>
                  <a:off x="5533717" y="4366115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2" name="Retângulo 201"/>
                <p:cNvSpPr/>
                <p:nvPr/>
              </p:nvSpPr>
              <p:spPr>
                <a:xfrm>
                  <a:off x="6005170" y="4247052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3" name="Retângulo 202"/>
                <p:cNvSpPr/>
                <p:nvPr/>
              </p:nvSpPr>
              <p:spPr>
                <a:xfrm>
                  <a:off x="6476623" y="4132752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4" name="Retângulo 203"/>
                <p:cNvSpPr/>
                <p:nvPr/>
              </p:nvSpPr>
              <p:spPr>
                <a:xfrm>
                  <a:off x="6952837" y="4032740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5" name="Retângulo 204"/>
                <p:cNvSpPr/>
                <p:nvPr/>
              </p:nvSpPr>
              <p:spPr>
                <a:xfrm>
                  <a:off x="7419528" y="3923202"/>
                  <a:ext cx="115878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6" name="Retângulo 205"/>
                <p:cNvSpPr/>
                <p:nvPr/>
              </p:nvSpPr>
              <p:spPr>
                <a:xfrm>
                  <a:off x="7881455" y="3832715"/>
                  <a:ext cx="114292" cy="114300"/>
                </a:xfrm>
                <a:prstGeom prst="rect">
                  <a:avLst/>
                </a:prstGeom>
                <a:solidFill>
                  <a:srgbClr val="46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</p:grpSp>
        </p:grpSp>
      </p:grpSp>
      <p:cxnSp>
        <p:nvCxnSpPr>
          <p:cNvPr id="107" name="Conector reto 106"/>
          <p:cNvCxnSpPr/>
          <p:nvPr/>
        </p:nvCxnSpPr>
        <p:spPr>
          <a:xfrm>
            <a:off x="925513" y="2084388"/>
            <a:ext cx="0" cy="403225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>
          <a:xfrm flipH="1">
            <a:off x="882650" y="6073775"/>
            <a:ext cx="7294563" cy="0"/>
          </a:xfrm>
          <a:prstGeom prst="line">
            <a:avLst/>
          </a:prstGeom>
          <a:ln w="12700">
            <a:solidFill>
              <a:srgbClr val="4646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31" name="Imagem 146"/>
          <p:cNvPicPr>
            <a:picLocks noChangeAspect="1"/>
          </p:cNvPicPr>
          <p:nvPr/>
        </p:nvPicPr>
        <p:blipFill>
          <a:blip r:embed="rId5" cstate="print"/>
          <a:srcRect l="64545" t="4395" r="29205" b="88333"/>
          <a:stretch>
            <a:fillRect/>
          </a:stretch>
        </p:blipFill>
        <p:spPr bwMode="auto">
          <a:xfrm>
            <a:off x="2203450" y="1412875"/>
            <a:ext cx="5715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Imagem 225"/>
          <p:cNvPicPr>
            <a:picLocks noChangeAspect="1"/>
          </p:cNvPicPr>
          <p:nvPr/>
        </p:nvPicPr>
        <p:blipFill>
          <a:blip r:embed="rId5" cstate="print"/>
          <a:srcRect l="76630" t="20959" r="16780" b="71919"/>
          <a:stretch>
            <a:fillRect/>
          </a:stretch>
        </p:blipFill>
        <p:spPr bwMode="auto">
          <a:xfrm>
            <a:off x="292100" y="444500"/>
            <a:ext cx="603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Imagem 226"/>
          <p:cNvPicPr>
            <a:picLocks noChangeAspect="1"/>
          </p:cNvPicPr>
          <p:nvPr/>
        </p:nvPicPr>
        <p:blipFill>
          <a:blip r:embed="rId5" cstate="print"/>
          <a:srcRect l="85039" t="30656" r="7576" b="61313"/>
          <a:stretch>
            <a:fillRect/>
          </a:stretch>
        </p:blipFill>
        <p:spPr bwMode="auto">
          <a:xfrm>
            <a:off x="2098675" y="711200"/>
            <a:ext cx="674688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Imagem 227"/>
          <p:cNvPicPr>
            <a:picLocks noChangeAspect="1"/>
          </p:cNvPicPr>
          <p:nvPr/>
        </p:nvPicPr>
        <p:blipFill>
          <a:blip r:embed="rId5" cstate="print"/>
          <a:srcRect l="64545" t="4395" r="29205" b="88333"/>
          <a:stretch>
            <a:fillRect/>
          </a:stretch>
        </p:blipFill>
        <p:spPr bwMode="auto">
          <a:xfrm>
            <a:off x="735013" y="946150"/>
            <a:ext cx="5715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Imagem 228"/>
          <p:cNvPicPr>
            <a:picLocks noChangeAspect="1"/>
          </p:cNvPicPr>
          <p:nvPr/>
        </p:nvPicPr>
        <p:blipFill>
          <a:blip r:embed="rId5" cstate="print"/>
          <a:srcRect l="85039" t="30656" r="7576" b="61313"/>
          <a:stretch>
            <a:fillRect/>
          </a:stretch>
        </p:blipFill>
        <p:spPr bwMode="auto">
          <a:xfrm>
            <a:off x="1547813" y="2260600"/>
            <a:ext cx="67627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Imagem 231"/>
          <p:cNvPicPr>
            <a:picLocks noChangeAspect="1"/>
          </p:cNvPicPr>
          <p:nvPr/>
        </p:nvPicPr>
        <p:blipFill>
          <a:blip r:embed="rId5" cstate="print"/>
          <a:srcRect l="76630" t="20959" r="16780" b="71919"/>
          <a:stretch>
            <a:fillRect/>
          </a:stretch>
        </p:blipFill>
        <p:spPr bwMode="auto">
          <a:xfrm>
            <a:off x="1409700" y="1368425"/>
            <a:ext cx="6016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Imagem 232"/>
          <p:cNvPicPr>
            <a:picLocks noChangeAspect="1"/>
          </p:cNvPicPr>
          <p:nvPr/>
        </p:nvPicPr>
        <p:blipFill>
          <a:blip r:embed="rId5" cstate="print"/>
          <a:srcRect l="64545" t="4395" r="29205" b="88333"/>
          <a:stretch>
            <a:fillRect/>
          </a:stretch>
        </p:blipFill>
        <p:spPr bwMode="auto">
          <a:xfrm>
            <a:off x="1270000" y="277813"/>
            <a:ext cx="5715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437" name="Grupo 5"/>
          <p:cNvGrpSpPr>
            <a:grpSpLocks/>
          </p:cNvGrpSpPr>
          <p:nvPr/>
        </p:nvGrpSpPr>
        <p:grpSpPr bwMode="auto">
          <a:xfrm>
            <a:off x="0" y="931863"/>
            <a:ext cx="6156325" cy="95250"/>
            <a:chOff x="1844030" y="6048376"/>
            <a:chExt cx="6156969" cy="95248"/>
          </a:xfrm>
        </p:grpSpPr>
        <p:cxnSp>
          <p:nvCxnSpPr>
            <p:cNvPr id="7" name="Conector reto 6"/>
            <p:cNvCxnSpPr/>
            <p:nvPr/>
          </p:nvCxnSpPr>
          <p:spPr>
            <a:xfrm>
              <a:off x="1844030" y="6096000"/>
              <a:ext cx="607123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edondar Retângulo em um Canto Diagonal 7"/>
            <p:cNvSpPr/>
            <p:nvPr/>
          </p:nvSpPr>
          <p:spPr>
            <a:xfrm>
              <a:off x="7905739" y="6048376"/>
              <a:ext cx="9526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9" name="Rectangle 7"/>
          <p:cNvSpPr/>
          <p:nvPr/>
        </p:nvSpPr>
        <p:spPr>
          <a:xfrm>
            <a:off x="180975" y="981075"/>
            <a:ext cx="597535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i="1" spc="40" dirty="0" smtClean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AMBIENTE </a:t>
            </a:r>
            <a:r>
              <a:rPr lang="pt-BR" sz="44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LEGAL</a:t>
            </a:r>
          </a:p>
        </p:txBody>
      </p:sp>
      <p:grpSp>
        <p:nvGrpSpPr>
          <p:cNvPr id="18439" name="Grupo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8440" name="Imagem 12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Imagem 13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39"/>
          <p:cNvGrpSpPr/>
          <p:nvPr/>
        </p:nvGrpSpPr>
        <p:grpSpPr>
          <a:xfrm rot="16200000" flipH="1">
            <a:off x="-786992" y="4975085"/>
            <a:ext cx="2160240" cy="95231"/>
            <a:chOff x="5841134" y="6048376"/>
            <a:chExt cx="2159865" cy="95248"/>
          </a:xfrm>
          <a:solidFill>
            <a:srgbClr val="0064C7"/>
          </a:solidFill>
        </p:grpSpPr>
        <p:cxnSp>
          <p:nvCxnSpPr>
            <p:cNvPr id="41" name="Conector reto 40"/>
            <p:cNvCxnSpPr/>
            <p:nvPr/>
          </p:nvCxnSpPr>
          <p:spPr>
            <a:xfrm rot="16200000" flipH="1">
              <a:off x="6878205" y="5058929"/>
              <a:ext cx="0" cy="2074141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redondar Retângulo em um Canto Diagonal 4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" name="Grupo 43"/>
          <p:cNvGrpSpPr/>
          <p:nvPr/>
        </p:nvGrpSpPr>
        <p:grpSpPr>
          <a:xfrm rot="16200000" flipH="1">
            <a:off x="803667" y="4975085"/>
            <a:ext cx="2160240" cy="95231"/>
            <a:chOff x="5841134" y="6048376"/>
            <a:chExt cx="2159865" cy="95248"/>
          </a:xfrm>
          <a:solidFill>
            <a:srgbClr val="0064C7"/>
          </a:solidFill>
        </p:grpSpPr>
        <p:cxnSp>
          <p:nvCxnSpPr>
            <p:cNvPr id="45" name="Conector reto 44"/>
            <p:cNvCxnSpPr/>
            <p:nvPr/>
          </p:nvCxnSpPr>
          <p:spPr>
            <a:xfrm rot="16200000" flipH="1">
              <a:off x="6878205" y="5058929"/>
              <a:ext cx="0" cy="2074141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redondar Retângulo em um Canto Diagonal 4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Grupo 46"/>
          <p:cNvGrpSpPr/>
          <p:nvPr/>
        </p:nvGrpSpPr>
        <p:grpSpPr>
          <a:xfrm rot="16200000" flipH="1">
            <a:off x="2373949" y="4934318"/>
            <a:ext cx="2241772" cy="95231"/>
            <a:chOff x="5759616" y="6048376"/>
            <a:chExt cx="2241383" cy="95248"/>
          </a:xfrm>
          <a:solidFill>
            <a:srgbClr val="0064C7"/>
          </a:solidFill>
        </p:grpSpPr>
        <p:cxnSp>
          <p:nvCxnSpPr>
            <p:cNvPr id="48" name="Conector reto 47"/>
            <p:cNvCxnSpPr/>
            <p:nvPr/>
          </p:nvCxnSpPr>
          <p:spPr>
            <a:xfrm rot="16200000" flipH="1">
              <a:off x="6837446" y="5018170"/>
              <a:ext cx="0" cy="215566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redondar Retângulo em um Canto Diagonal 4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Grupo 49"/>
          <p:cNvGrpSpPr/>
          <p:nvPr/>
        </p:nvGrpSpPr>
        <p:grpSpPr>
          <a:xfrm rot="16200000" flipH="1">
            <a:off x="3979460" y="4934320"/>
            <a:ext cx="2241775" cy="95231"/>
            <a:chOff x="5759614" y="6048376"/>
            <a:chExt cx="2241385" cy="95248"/>
          </a:xfrm>
          <a:solidFill>
            <a:srgbClr val="0064C7"/>
          </a:solidFill>
        </p:grpSpPr>
        <p:cxnSp>
          <p:nvCxnSpPr>
            <p:cNvPr id="51" name="Conector reto 50"/>
            <p:cNvCxnSpPr/>
            <p:nvPr/>
          </p:nvCxnSpPr>
          <p:spPr>
            <a:xfrm rot="16200000" flipH="1">
              <a:off x="6837445" y="5018170"/>
              <a:ext cx="0" cy="2155661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redondar Retângulo em um Canto Diagonal 5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6" name="Grupo 52"/>
          <p:cNvGrpSpPr/>
          <p:nvPr/>
        </p:nvGrpSpPr>
        <p:grpSpPr>
          <a:xfrm rot="16200000" flipH="1">
            <a:off x="5590525" y="4934318"/>
            <a:ext cx="2241772" cy="95231"/>
            <a:chOff x="5759616" y="6048376"/>
            <a:chExt cx="2241383" cy="95248"/>
          </a:xfrm>
          <a:solidFill>
            <a:srgbClr val="0064C7"/>
          </a:solidFill>
        </p:grpSpPr>
        <p:cxnSp>
          <p:nvCxnSpPr>
            <p:cNvPr id="54" name="Conector reto 53"/>
            <p:cNvCxnSpPr/>
            <p:nvPr/>
          </p:nvCxnSpPr>
          <p:spPr>
            <a:xfrm rot="16200000" flipH="1">
              <a:off x="6837446" y="5018171"/>
              <a:ext cx="0" cy="215566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Arredondar Retângulo em um Canto Diagonal 54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60" name="Imagem 59"/>
          <p:cNvPicPr>
            <a:picLocks noChangeAspect="1"/>
          </p:cNvPicPr>
          <p:nvPr/>
        </p:nvPicPr>
        <p:blipFill>
          <a:blip r:embed="rId3" cstate="print"/>
          <a:srcRect l="9" t="30310" r="75266" b="39381"/>
          <a:stretch>
            <a:fillRect/>
          </a:stretch>
        </p:blipFill>
        <p:spPr bwMode="auto">
          <a:xfrm>
            <a:off x="1588" y="2078038"/>
            <a:ext cx="22606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Imagem 63"/>
          <p:cNvPicPr>
            <a:picLocks noChangeAspect="1"/>
          </p:cNvPicPr>
          <p:nvPr/>
        </p:nvPicPr>
        <p:blipFill>
          <a:blip r:embed="rId4" cstate="print"/>
          <a:srcRect l="17909" t="27354" r="59502" b="36324"/>
          <a:stretch>
            <a:fillRect/>
          </a:stretch>
        </p:blipFill>
        <p:spPr bwMode="auto">
          <a:xfrm>
            <a:off x="1638300" y="1876425"/>
            <a:ext cx="2065338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3" cstate="print"/>
          <a:srcRect l="34210" t="30310" r="39914" b="39381"/>
          <a:stretch>
            <a:fillRect/>
          </a:stretch>
        </p:blipFill>
        <p:spPr bwMode="auto">
          <a:xfrm>
            <a:off x="3128963" y="2078038"/>
            <a:ext cx="23653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4" cstate="print"/>
          <a:srcRect l="52451" t="27354" r="23700" b="36324"/>
          <a:stretch>
            <a:fillRect/>
          </a:stretch>
        </p:blipFill>
        <p:spPr bwMode="auto">
          <a:xfrm>
            <a:off x="4795838" y="1876425"/>
            <a:ext cx="2181225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3" cstate="print"/>
          <a:srcRect l="69055" b="39381"/>
          <a:stretch>
            <a:fillRect/>
          </a:stretch>
        </p:blipFill>
        <p:spPr bwMode="auto">
          <a:xfrm>
            <a:off x="6315075" y="0"/>
            <a:ext cx="2828925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483" name="Imagem 20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4" name="Imagem 21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7"/>
          <p:cNvSpPr/>
          <p:nvPr/>
        </p:nvSpPr>
        <p:spPr>
          <a:xfrm>
            <a:off x="274638" y="595313"/>
            <a:ext cx="61182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EVOLUÇÃO DA LEGISLAÇÃO</a:t>
            </a:r>
          </a:p>
        </p:txBody>
      </p:sp>
      <p:grpSp>
        <p:nvGrpSpPr>
          <p:cNvPr id="8" name="Grupo 23"/>
          <p:cNvGrpSpPr/>
          <p:nvPr/>
        </p:nvGrpSpPr>
        <p:grpSpPr>
          <a:xfrm>
            <a:off x="0" y="1149218"/>
            <a:ext cx="6483355" cy="95248"/>
            <a:chOff x="1517643" y="6048376"/>
            <a:chExt cx="6483356" cy="95248"/>
          </a:xfrm>
          <a:solidFill>
            <a:srgbClr val="0064C7"/>
          </a:solidFill>
        </p:grpSpPr>
        <p:cxnSp>
          <p:nvCxnSpPr>
            <p:cNvPr id="25" name="Conector reto 24"/>
            <p:cNvCxnSpPr/>
            <p:nvPr/>
          </p:nvCxnSpPr>
          <p:spPr>
            <a:xfrm>
              <a:off x="1517643" y="6095999"/>
              <a:ext cx="6397629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edondar Retângulo em um Canto Diagonal 2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7" name="Rectangle 7"/>
          <p:cNvSpPr/>
          <p:nvPr/>
        </p:nvSpPr>
        <p:spPr>
          <a:xfrm>
            <a:off x="274638" y="1209675"/>
            <a:ext cx="61817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PARA PEQUENOS NEGÓCIOS</a:t>
            </a:r>
          </a:p>
        </p:txBody>
      </p:sp>
      <p:sp>
        <p:nvSpPr>
          <p:cNvPr id="28" name="Rectangle 7"/>
          <p:cNvSpPr/>
          <p:nvPr/>
        </p:nvSpPr>
        <p:spPr>
          <a:xfrm>
            <a:off x="558800" y="2978150"/>
            <a:ext cx="10064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2006</a:t>
            </a:r>
          </a:p>
        </p:txBody>
      </p:sp>
      <p:sp>
        <p:nvSpPr>
          <p:cNvPr id="29" name="Rectangle 7"/>
          <p:cNvSpPr/>
          <p:nvPr/>
        </p:nvSpPr>
        <p:spPr>
          <a:xfrm>
            <a:off x="2192232" y="2978150"/>
            <a:ext cx="1006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2009</a:t>
            </a:r>
            <a:endParaRPr lang="pt-BR" sz="2800" b="1" i="1" spc="4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7"/>
          <p:cNvSpPr/>
          <p:nvPr/>
        </p:nvSpPr>
        <p:spPr>
          <a:xfrm>
            <a:off x="3802594" y="2978150"/>
            <a:ext cx="980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 smtClean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2011</a:t>
            </a:r>
            <a:endParaRPr lang="pt-BR" sz="2800" b="1" i="1" spc="40" dirty="0">
              <a:solidFill>
                <a:srgbClr val="45464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7"/>
          <p:cNvSpPr/>
          <p:nvPr/>
        </p:nvSpPr>
        <p:spPr>
          <a:xfrm>
            <a:off x="5391044" y="2978150"/>
            <a:ext cx="1006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2016</a:t>
            </a:r>
            <a:endParaRPr lang="pt-BR" sz="2800" b="1" i="1" spc="4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7"/>
          <p:cNvSpPr/>
          <p:nvPr/>
        </p:nvSpPr>
        <p:spPr>
          <a:xfrm>
            <a:off x="6976957" y="2978150"/>
            <a:ext cx="1006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 smtClean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2018</a:t>
            </a:r>
            <a:endParaRPr lang="pt-BR" sz="2800" b="1" i="1" spc="40" dirty="0">
              <a:solidFill>
                <a:srgbClr val="45464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290513" y="4562475"/>
            <a:ext cx="13477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b="1" i="1">
                <a:solidFill>
                  <a:srgbClr val="454647"/>
                </a:solidFill>
              </a:rPr>
              <a:t>Lei Geral  </a:t>
            </a:r>
            <a:r>
              <a:rPr lang="pt-BR" sz="1600" i="1">
                <a:solidFill>
                  <a:srgbClr val="454647"/>
                </a:solidFill>
              </a:rPr>
              <a:t>da Micro e Pequena Empresa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1882775" y="4562475"/>
            <a:ext cx="1484313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b="1" i="1" dirty="0" smtClean="0">
                <a:solidFill>
                  <a:srgbClr val="454647"/>
                </a:solidFill>
              </a:rPr>
              <a:t>Micro Empreendedor Individual (MEI)</a:t>
            </a:r>
            <a:endParaRPr lang="pt-BR" sz="1600" b="1" i="1" dirty="0">
              <a:solidFill>
                <a:srgbClr val="454647"/>
              </a:solidFill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3476625" y="4562475"/>
            <a:ext cx="165258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b="1" i="1" dirty="0" smtClean="0">
                <a:solidFill>
                  <a:srgbClr val="454647"/>
                </a:solidFill>
              </a:rPr>
              <a:t>Atualização   dos limites </a:t>
            </a:r>
            <a:r>
              <a:rPr lang="pt-BR" sz="1600" i="1" dirty="0" smtClean="0">
                <a:solidFill>
                  <a:srgbClr val="454647"/>
                </a:solidFill>
              </a:rPr>
              <a:t>de faturamento   do Simples</a:t>
            </a:r>
            <a:endParaRPr lang="pt-BR" sz="1600" i="1" dirty="0">
              <a:solidFill>
                <a:srgbClr val="454647"/>
              </a:solidFill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5097463" y="4562475"/>
            <a:ext cx="16239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b="1" i="1" dirty="0" smtClean="0">
                <a:solidFill>
                  <a:srgbClr val="454647"/>
                </a:solidFill>
              </a:rPr>
              <a:t>Crescer </a:t>
            </a:r>
            <a:r>
              <a:rPr lang="pt-BR" sz="1600" b="1" i="1" dirty="0">
                <a:solidFill>
                  <a:srgbClr val="454647"/>
                </a:solidFill>
              </a:rPr>
              <a:t>sem </a:t>
            </a:r>
            <a:r>
              <a:rPr lang="pt-BR" sz="1600" b="1" i="1" dirty="0" smtClean="0">
                <a:solidFill>
                  <a:srgbClr val="454647"/>
                </a:solidFill>
              </a:rPr>
              <a:t>Medo</a:t>
            </a:r>
            <a:r>
              <a:rPr lang="pt-BR" sz="1600" i="1" dirty="0" smtClean="0">
                <a:solidFill>
                  <a:srgbClr val="454647"/>
                </a:solidFill>
              </a:rPr>
              <a:t> </a:t>
            </a:r>
            <a:r>
              <a:rPr lang="pt-BR" sz="1600" i="1" dirty="0">
                <a:solidFill>
                  <a:srgbClr val="454647"/>
                </a:solidFill>
              </a:rPr>
              <a:t>permite renegociação de débitos em 120 </a:t>
            </a:r>
            <a:r>
              <a:rPr lang="pt-BR" sz="1600" i="1" dirty="0" smtClean="0">
                <a:solidFill>
                  <a:srgbClr val="454647"/>
                </a:solidFill>
              </a:rPr>
              <a:t>parcelas</a:t>
            </a:r>
            <a:endParaRPr lang="pt-BR" sz="1600" i="1" dirty="0">
              <a:solidFill>
                <a:srgbClr val="454647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759575" y="4562475"/>
            <a:ext cx="22637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b="1" i="1" dirty="0" smtClean="0">
                <a:solidFill>
                  <a:srgbClr val="454647"/>
                </a:solidFill>
              </a:rPr>
              <a:t>Crescer sem Medo</a:t>
            </a:r>
            <a:r>
              <a:rPr lang="pt-BR" sz="1600" i="1" dirty="0" smtClean="0">
                <a:solidFill>
                  <a:srgbClr val="454647"/>
                </a:solidFill>
              </a:rPr>
              <a:t>, amplia teto de faturamento das MPE para até R$ 4,8 milhões</a:t>
            </a:r>
            <a:endParaRPr lang="pt-BR" sz="1600" i="1" dirty="0">
              <a:solidFill>
                <a:srgbClr val="454647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666" t="82037" r="92084" b="9630"/>
          <a:stretch>
            <a:fillRect/>
          </a:stretch>
        </p:blipFill>
        <p:spPr bwMode="auto">
          <a:xfrm>
            <a:off x="152400" y="562610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7916" t="90416" r="85834" b="1297"/>
          <a:stretch>
            <a:fillRect/>
          </a:stretch>
        </p:blipFill>
        <p:spPr bwMode="auto">
          <a:xfrm>
            <a:off x="723900" y="6200775"/>
            <a:ext cx="5715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8022" t="69307" r="76353" b="9862"/>
          <a:stretch>
            <a:fillRect/>
          </a:stretch>
        </p:blipFill>
        <p:spPr bwMode="auto">
          <a:xfrm>
            <a:off x="733425" y="47529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l="23958" t="82362" r="69896" b="9860"/>
          <a:stretch>
            <a:fillRect/>
          </a:stretch>
        </p:blipFill>
        <p:spPr bwMode="auto">
          <a:xfrm>
            <a:off x="2190750" y="5648325"/>
            <a:ext cx="5619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24063" t="70142" r="67291" b="18192"/>
          <a:stretch>
            <a:fillRect/>
          </a:stretch>
        </p:blipFill>
        <p:spPr bwMode="auto">
          <a:xfrm>
            <a:off x="2200275" y="4810125"/>
            <a:ext cx="7905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 l="23334" t="49304" r="61041" b="29865"/>
          <a:stretch>
            <a:fillRect/>
          </a:stretch>
        </p:blipFill>
        <p:spPr bwMode="auto">
          <a:xfrm>
            <a:off x="2133600" y="33813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 l="38335" t="69585" r="50937" b="16249"/>
          <a:stretch>
            <a:fillRect/>
          </a:stretch>
        </p:blipFill>
        <p:spPr bwMode="auto">
          <a:xfrm>
            <a:off x="3505200" y="4772025"/>
            <a:ext cx="9810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 l="39168" t="61664" r="54790" b="30420"/>
          <a:stretch>
            <a:fillRect/>
          </a:stretch>
        </p:blipFill>
        <p:spPr bwMode="auto">
          <a:xfrm>
            <a:off x="3581400" y="4229100"/>
            <a:ext cx="5524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47777" r="46146"/>
          <a:stretch>
            <a:fillRect/>
          </a:stretch>
        </p:blipFill>
        <p:spPr bwMode="auto">
          <a:xfrm>
            <a:off x="0" y="3276600"/>
            <a:ext cx="49244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492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511" name="Imagem 20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2" name="Imagem 21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6215063" y="284163"/>
            <a:ext cx="2540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 i="1">
                <a:solidFill>
                  <a:srgbClr val="454647"/>
                </a:solidFill>
              </a:rPr>
              <a:t>QUEM É O MEI?</a:t>
            </a: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3062288" y="698500"/>
            <a:ext cx="5692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 i="1">
                <a:solidFill>
                  <a:srgbClr val="0064C7"/>
                </a:solidFill>
              </a:rPr>
              <a:t>MICROEMPREENDEDOR INDIVIDUAL</a:t>
            </a:r>
          </a:p>
        </p:txBody>
      </p:sp>
      <p:grpSp>
        <p:nvGrpSpPr>
          <p:cNvPr id="25" name="Grupo 24"/>
          <p:cNvGrpSpPr/>
          <p:nvPr/>
        </p:nvGrpSpPr>
        <p:grpSpPr>
          <a:xfrm flipH="1">
            <a:off x="2996238" y="671031"/>
            <a:ext cx="6009538" cy="95248"/>
            <a:chOff x="1991461" y="6048376"/>
            <a:chExt cx="6009538" cy="95248"/>
          </a:xfrm>
          <a:solidFill>
            <a:srgbClr val="0064C7"/>
          </a:solidFill>
        </p:grpSpPr>
        <p:cxnSp>
          <p:nvCxnSpPr>
            <p:cNvPr id="26" name="Conector reto 25"/>
            <p:cNvCxnSpPr/>
            <p:nvPr/>
          </p:nvCxnSpPr>
          <p:spPr>
            <a:xfrm>
              <a:off x="1991461" y="6095999"/>
              <a:ext cx="5923813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redondar Retângulo em um Canto Diagonal 26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4" name="Grupo 33"/>
          <p:cNvGrpSpPr>
            <a:grpSpLocks/>
          </p:cNvGrpSpPr>
          <p:nvPr/>
        </p:nvGrpSpPr>
        <p:grpSpPr bwMode="auto">
          <a:xfrm>
            <a:off x="4821238" y="3328988"/>
            <a:ext cx="4008437" cy="3395662"/>
            <a:chOff x="4820556" y="3328307"/>
            <a:chExt cx="4009119" cy="3396343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4971394" y="3495027"/>
              <a:ext cx="0" cy="3229623"/>
            </a:xfrm>
            <a:prstGeom prst="line">
              <a:avLst/>
            </a:prstGeom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10" name="CaixaDeTexto 32"/>
            <p:cNvSpPr txBox="1">
              <a:spLocks noChangeArrowheads="1"/>
            </p:cNvSpPr>
            <p:nvPr/>
          </p:nvSpPr>
          <p:spPr bwMode="auto">
            <a:xfrm>
              <a:off x="4820556" y="3328307"/>
              <a:ext cx="4009119" cy="3293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80975" indent="-180975">
                <a:spcAft>
                  <a:spcPts val="600"/>
                </a:spcAft>
                <a:buClr>
                  <a:srgbClr val="0064C7"/>
                </a:buClr>
                <a:buSzPct val="100000"/>
                <a:buFont typeface="Wingdings" pitchFamily="2" charset="2"/>
                <a:buChar char="§"/>
              </a:pPr>
              <a:r>
                <a:rPr lang="pt-BR" i="1" dirty="0">
                  <a:solidFill>
                    <a:srgbClr val="454647"/>
                  </a:solidFill>
                </a:rPr>
                <a:t>Categoria criada em </a:t>
              </a:r>
              <a:r>
                <a:rPr lang="pt-BR" b="1" i="1" dirty="0">
                  <a:solidFill>
                    <a:srgbClr val="454647"/>
                  </a:solidFill>
                </a:rPr>
                <a:t>julho de 2009</a:t>
              </a:r>
              <a:r>
                <a:rPr lang="pt-BR" i="1" dirty="0">
                  <a:solidFill>
                    <a:srgbClr val="454647"/>
                  </a:solidFill>
                </a:rPr>
                <a:t>. Fruto da Lei Geral da Micro e Pequena Empresa</a:t>
              </a:r>
              <a:br>
                <a:rPr lang="pt-BR" i="1" dirty="0">
                  <a:solidFill>
                    <a:srgbClr val="454647"/>
                  </a:solidFill>
                </a:rPr>
              </a:br>
              <a:endParaRPr lang="pt-BR" i="1" dirty="0">
                <a:solidFill>
                  <a:srgbClr val="454647"/>
                </a:solidFill>
              </a:endParaRPr>
            </a:p>
            <a:p>
              <a:pPr marL="180975" indent="-180975">
                <a:spcAft>
                  <a:spcPts val="600"/>
                </a:spcAft>
                <a:buClr>
                  <a:srgbClr val="0064C7"/>
                </a:buClr>
                <a:buSzPct val="100000"/>
                <a:buFont typeface="Wingdings" pitchFamily="2" charset="2"/>
                <a:buChar char="§"/>
              </a:pPr>
              <a:r>
                <a:rPr lang="pt-BR" i="1" dirty="0">
                  <a:solidFill>
                    <a:srgbClr val="454647"/>
                  </a:solidFill>
                </a:rPr>
                <a:t>Fatura em média </a:t>
              </a:r>
              <a:r>
                <a:rPr lang="pt-BR" b="1" i="1" dirty="0">
                  <a:solidFill>
                    <a:srgbClr val="454647"/>
                  </a:solidFill>
                </a:rPr>
                <a:t>R$ 5 mil/mês </a:t>
              </a:r>
              <a:r>
                <a:rPr lang="pt-BR" i="1" dirty="0">
                  <a:solidFill>
                    <a:srgbClr val="454647"/>
                  </a:solidFill>
                </a:rPr>
                <a:t/>
              </a:r>
              <a:br>
                <a:rPr lang="pt-BR" i="1" dirty="0">
                  <a:solidFill>
                    <a:srgbClr val="454647"/>
                  </a:solidFill>
                </a:rPr>
              </a:br>
              <a:r>
                <a:rPr lang="pt-BR" i="1" dirty="0">
                  <a:solidFill>
                    <a:srgbClr val="454647"/>
                  </a:solidFill>
                </a:rPr>
                <a:t>(no máximo R$ 60 mil/ano)</a:t>
              </a:r>
              <a:br>
                <a:rPr lang="pt-BR" i="1" dirty="0">
                  <a:solidFill>
                    <a:srgbClr val="454647"/>
                  </a:solidFill>
                </a:rPr>
              </a:br>
              <a:endParaRPr lang="pt-BR" i="1" dirty="0">
                <a:solidFill>
                  <a:srgbClr val="454647"/>
                </a:solidFill>
              </a:endParaRPr>
            </a:p>
            <a:p>
              <a:pPr marL="180975" indent="-180975">
                <a:spcAft>
                  <a:spcPts val="600"/>
                </a:spcAft>
                <a:buClr>
                  <a:srgbClr val="0064C7"/>
                </a:buClr>
                <a:buSzPct val="100000"/>
                <a:buFont typeface="Wingdings" pitchFamily="2" charset="2"/>
                <a:buChar char="§"/>
              </a:pPr>
              <a:r>
                <a:rPr lang="pt-BR" i="1" dirty="0">
                  <a:solidFill>
                    <a:srgbClr val="454647"/>
                  </a:solidFill>
                </a:rPr>
                <a:t>Paga carga reduzida de impostos: </a:t>
              </a:r>
              <a:r>
                <a:rPr lang="pt-BR" b="1" i="1" dirty="0">
                  <a:solidFill>
                    <a:srgbClr val="454647"/>
                  </a:solidFill>
                </a:rPr>
                <a:t>R$ </a:t>
              </a:r>
              <a:r>
                <a:rPr lang="pt-BR" b="1" i="1" dirty="0" smtClean="0">
                  <a:solidFill>
                    <a:srgbClr val="454647"/>
                  </a:solidFill>
                </a:rPr>
                <a:t>47,85 </a:t>
              </a:r>
              <a:r>
                <a:rPr lang="pt-BR" b="1" i="1" dirty="0">
                  <a:solidFill>
                    <a:srgbClr val="454647"/>
                  </a:solidFill>
                </a:rPr>
                <a:t>a R$ </a:t>
              </a:r>
              <a:r>
                <a:rPr lang="pt-BR" b="1" i="1" dirty="0" smtClean="0">
                  <a:solidFill>
                    <a:srgbClr val="454647"/>
                  </a:solidFill>
                </a:rPr>
                <a:t>52,85/mês </a:t>
              </a:r>
              <a:r>
                <a:rPr lang="pt-BR" i="1" dirty="0">
                  <a:solidFill>
                    <a:srgbClr val="454647"/>
                  </a:solidFill>
                </a:rPr>
                <a:t/>
              </a:r>
              <a:br>
                <a:rPr lang="pt-BR" i="1" dirty="0">
                  <a:solidFill>
                    <a:srgbClr val="454647"/>
                  </a:solidFill>
                </a:rPr>
              </a:br>
              <a:r>
                <a:rPr lang="pt-BR" i="1" dirty="0">
                  <a:solidFill>
                    <a:srgbClr val="454647"/>
                  </a:solidFill>
                </a:rPr>
                <a:t>(5% do salário mínimo </a:t>
              </a:r>
              <a:br>
                <a:rPr lang="pt-BR" i="1" dirty="0">
                  <a:solidFill>
                    <a:srgbClr val="454647"/>
                  </a:solidFill>
                </a:rPr>
              </a:br>
              <a:r>
                <a:rPr lang="pt-BR" i="1" dirty="0">
                  <a:solidFill>
                    <a:srgbClr val="454647"/>
                  </a:solidFill>
                </a:rPr>
                <a:t>+ ICMS + ISS)</a:t>
              </a:r>
            </a:p>
          </p:txBody>
        </p:sp>
      </p:grpSp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285750" y="1452563"/>
            <a:ext cx="4305300" cy="1614487"/>
            <a:chOff x="285751" y="1490836"/>
            <a:chExt cx="4305298" cy="1614314"/>
          </a:xfrm>
        </p:grpSpPr>
        <p:grpSp>
          <p:nvGrpSpPr>
            <p:cNvPr id="20504" name="Grupo 8"/>
            <p:cNvGrpSpPr>
              <a:grpSpLocks/>
            </p:cNvGrpSpPr>
            <p:nvPr/>
          </p:nvGrpSpPr>
          <p:grpSpPr bwMode="auto">
            <a:xfrm>
              <a:off x="285751" y="1490836"/>
              <a:ext cx="4171949" cy="1614314"/>
              <a:chOff x="3682225" y="4762500"/>
              <a:chExt cx="2077970" cy="1428750"/>
            </a:xfrm>
          </p:grpSpPr>
          <p:sp>
            <p:nvSpPr>
              <p:cNvPr id="11" name="Arredondar Retângulo em um Canto Diagonal 10"/>
              <p:cNvSpPr/>
              <p:nvPr/>
            </p:nvSpPr>
            <p:spPr>
              <a:xfrm>
                <a:off x="3692504" y="4825719"/>
                <a:ext cx="2067690" cy="1365531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12" name="Conector reto 11"/>
              <p:cNvCxnSpPr/>
              <p:nvPr/>
            </p:nvCxnSpPr>
            <p:spPr>
              <a:xfrm>
                <a:off x="3682225" y="4762500"/>
                <a:ext cx="2072435" cy="0"/>
              </a:xfrm>
              <a:prstGeom prst="line">
                <a:avLst/>
              </a:prstGeom>
              <a:ln w="19050">
                <a:solidFill>
                  <a:srgbClr val="0064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05" name="CaixaDeTexto 34"/>
            <p:cNvSpPr txBox="1">
              <a:spLocks noChangeArrowheads="1"/>
            </p:cNvSpPr>
            <p:nvPr/>
          </p:nvSpPr>
          <p:spPr bwMode="auto">
            <a:xfrm>
              <a:off x="458107" y="1947182"/>
              <a:ext cx="3561444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80975" indent="-180975">
                <a:spcAft>
                  <a:spcPts val="600"/>
                </a:spcAft>
                <a:buClr>
                  <a:srgbClr val="DECC12"/>
                </a:buClr>
                <a:buSzPct val="100000"/>
                <a:buFont typeface="Wingdings" pitchFamily="2" charset="2"/>
                <a:buChar char="§"/>
              </a:pPr>
              <a:r>
                <a:rPr lang="pt-BR" i="1">
                  <a:solidFill>
                    <a:schemeClr val="bg1"/>
                  </a:solidFill>
                </a:rPr>
                <a:t>Aposentadoria</a:t>
              </a:r>
            </a:p>
            <a:p>
              <a:pPr marL="180975" indent="-180975">
                <a:spcAft>
                  <a:spcPts val="600"/>
                </a:spcAft>
                <a:buClr>
                  <a:srgbClr val="DECC12"/>
                </a:buClr>
                <a:buSzPct val="100000"/>
                <a:buFont typeface="Wingdings" pitchFamily="2" charset="2"/>
                <a:buChar char="§"/>
              </a:pPr>
              <a:r>
                <a:rPr lang="pt-BR" i="1">
                  <a:solidFill>
                    <a:schemeClr val="bg1"/>
                  </a:solidFill>
                </a:rPr>
                <a:t> Auxílio-doença</a:t>
              </a:r>
            </a:p>
            <a:p>
              <a:pPr marL="180975" indent="-180975">
                <a:spcAft>
                  <a:spcPts val="600"/>
                </a:spcAft>
                <a:buClr>
                  <a:srgbClr val="DECC12"/>
                </a:buClr>
                <a:buSzPct val="100000"/>
                <a:buFont typeface="Wingdings" pitchFamily="2" charset="2"/>
                <a:buChar char="§"/>
              </a:pPr>
              <a:r>
                <a:rPr lang="pt-BR" i="1">
                  <a:solidFill>
                    <a:schemeClr val="bg1"/>
                  </a:solidFill>
                </a:rPr>
                <a:t> Licença-maternidade e outros</a:t>
              </a:r>
            </a:p>
          </p:txBody>
        </p:sp>
        <p:sp>
          <p:nvSpPr>
            <p:cNvPr id="20506" name="CaixaDeTexto 35"/>
            <p:cNvSpPr txBox="1">
              <a:spLocks noChangeArrowheads="1"/>
            </p:cNvSpPr>
            <p:nvPr/>
          </p:nvSpPr>
          <p:spPr bwMode="auto">
            <a:xfrm>
              <a:off x="286656" y="1632857"/>
              <a:ext cx="43043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DECC12"/>
                </a:buClr>
                <a:buSzPct val="100000"/>
              </a:pPr>
              <a:r>
                <a:rPr lang="pt-BR" b="1" i="1">
                  <a:solidFill>
                    <a:srgbClr val="DECC12"/>
                  </a:solidFill>
                </a:rPr>
                <a:t>DIREITOS DA PREVIDÊNCIA SOCIAL</a:t>
              </a:r>
            </a:p>
          </p:txBody>
        </p:sp>
      </p:grpSp>
      <p:grpSp>
        <p:nvGrpSpPr>
          <p:cNvPr id="28" name="Grupo 27"/>
          <p:cNvGrpSpPr>
            <a:grpSpLocks/>
          </p:cNvGrpSpPr>
          <p:nvPr/>
        </p:nvGrpSpPr>
        <p:grpSpPr bwMode="auto">
          <a:xfrm>
            <a:off x="4581525" y="1452563"/>
            <a:ext cx="4343400" cy="1614487"/>
            <a:chOff x="4581526" y="1490836"/>
            <a:chExt cx="4343398" cy="1614314"/>
          </a:xfrm>
        </p:grpSpPr>
        <p:grpSp>
          <p:nvGrpSpPr>
            <p:cNvPr id="20499" name="Grupo 28"/>
            <p:cNvGrpSpPr>
              <a:grpSpLocks/>
            </p:cNvGrpSpPr>
            <p:nvPr/>
          </p:nvGrpSpPr>
          <p:grpSpPr bwMode="auto">
            <a:xfrm>
              <a:off x="4581526" y="1490836"/>
              <a:ext cx="4171949" cy="1614314"/>
              <a:chOff x="3682225" y="4762500"/>
              <a:chExt cx="2077970" cy="1428750"/>
            </a:xfrm>
          </p:grpSpPr>
          <p:sp>
            <p:nvSpPr>
              <p:cNvPr id="30" name="Arredondar Retângulo em um Canto Diagonal 29"/>
              <p:cNvSpPr/>
              <p:nvPr/>
            </p:nvSpPr>
            <p:spPr>
              <a:xfrm>
                <a:off x="3692504" y="4825719"/>
                <a:ext cx="2067690" cy="1365531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31" name="Conector reto 30"/>
              <p:cNvCxnSpPr/>
              <p:nvPr/>
            </p:nvCxnSpPr>
            <p:spPr>
              <a:xfrm>
                <a:off x="3682225" y="4762500"/>
                <a:ext cx="2072435" cy="0"/>
              </a:xfrm>
              <a:prstGeom prst="line">
                <a:avLst/>
              </a:prstGeom>
              <a:ln w="19050">
                <a:solidFill>
                  <a:srgbClr val="0064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00" name="CaixaDeTexto 36"/>
            <p:cNvSpPr txBox="1">
              <a:spLocks noChangeArrowheads="1"/>
            </p:cNvSpPr>
            <p:nvPr/>
          </p:nvSpPr>
          <p:spPr bwMode="auto">
            <a:xfrm>
              <a:off x="4791982" y="1947182"/>
              <a:ext cx="3990068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80975" indent="-180975">
                <a:spcAft>
                  <a:spcPts val="600"/>
                </a:spcAft>
                <a:buClr>
                  <a:srgbClr val="DECC12"/>
                </a:buClr>
                <a:buSzPct val="100000"/>
                <a:buFont typeface="Wingdings" pitchFamily="2" charset="2"/>
                <a:buChar char="§"/>
              </a:pPr>
              <a:r>
                <a:rPr lang="pt-BR" i="1">
                  <a:solidFill>
                    <a:schemeClr val="bg1"/>
                  </a:solidFill>
                </a:rPr>
                <a:t>CNPJ</a:t>
              </a:r>
            </a:p>
            <a:p>
              <a:pPr marL="180975" indent="-180975">
                <a:spcAft>
                  <a:spcPts val="600"/>
                </a:spcAft>
                <a:buClr>
                  <a:srgbClr val="DECC12"/>
                </a:buClr>
                <a:buSzPct val="100000"/>
                <a:buFont typeface="Wingdings" pitchFamily="2" charset="2"/>
                <a:buChar char="§"/>
              </a:pPr>
              <a:r>
                <a:rPr lang="pt-BR" i="1">
                  <a:solidFill>
                    <a:schemeClr val="bg1"/>
                  </a:solidFill>
                </a:rPr>
                <a:t> Emissão de Nota Fiscal</a:t>
              </a:r>
            </a:p>
            <a:p>
              <a:pPr marL="180975" indent="-180975">
                <a:spcAft>
                  <a:spcPts val="600"/>
                </a:spcAft>
                <a:buClr>
                  <a:srgbClr val="DECC12"/>
                </a:buClr>
                <a:buSzPct val="100000"/>
                <a:buFont typeface="Wingdings" pitchFamily="2" charset="2"/>
                <a:buChar char="§"/>
              </a:pPr>
              <a:r>
                <a:rPr lang="pt-BR" i="1">
                  <a:solidFill>
                    <a:schemeClr val="bg1"/>
                  </a:solidFill>
                </a:rPr>
                <a:t> Crédito para Pessoa Jurídica etc.</a:t>
              </a:r>
            </a:p>
          </p:txBody>
        </p:sp>
        <p:sp>
          <p:nvSpPr>
            <p:cNvPr id="20501" name="CaixaDeTexto 37"/>
            <p:cNvSpPr txBox="1">
              <a:spLocks noChangeArrowheads="1"/>
            </p:cNvSpPr>
            <p:nvPr/>
          </p:nvSpPr>
          <p:spPr bwMode="auto">
            <a:xfrm>
              <a:off x="4620531" y="1632857"/>
              <a:ext cx="43043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DECC12"/>
                </a:buClr>
                <a:buSzPct val="100000"/>
              </a:pPr>
              <a:r>
                <a:rPr lang="pt-BR" b="1" i="1">
                  <a:solidFill>
                    <a:srgbClr val="DECC12"/>
                  </a:solidFill>
                </a:rPr>
                <a:t>CIDADANIA EMPRESARIAL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rcRect l="2791" r="88721" b="88062"/>
          <a:stretch>
            <a:fillRect/>
          </a:stretch>
        </p:blipFill>
        <p:spPr bwMode="auto">
          <a:xfrm>
            <a:off x="255588" y="0"/>
            <a:ext cx="776287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/>
          <a:srcRect l="4887" t="11783" r="88718" b="79379"/>
          <a:stretch>
            <a:fillRect/>
          </a:stretch>
        </p:blipFill>
        <p:spPr bwMode="auto">
          <a:xfrm>
            <a:off x="446088" y="808038"/>
            <a:ext cx="58578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/>
          <a:srcRect l="11162" t="2945" r="82210" b="88062"/>
          <a:stretch>
            <a:fillRect/>
          </a:stretch>
        </p:blipFill>
        <p:spPr bwMode="auto">
          <a:xfrm>
            <a:off x="1020763" y="201613"/>
            <a:ext cx="6064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/>
          <a:srcRect l="11201" t="11989" r="71861" b="65582"/>
          <a:stretch>
            <a:fillRect/>
          </a:stretch>
        </p:blipFill>
        <p:spPr bwMode="auto">
          <a:xfrm>
            <a:off x="1023938" y="822325"/>
            <a:ext cx="15494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/>
          <a:srcRect l="1051" t="20621" r="88600" b="65581"/>
          <a:stretch>
            <a:fillRect/>
          </a:stretch>
        </p:blipFill>
        <p:spPr bwMode="auto">
          <a:xfrm>
            <a:off x="95250" y="1414463"/>
            <a:ext cx="946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/>
          <a:srcRect l="28494" t="11937" r="64993" b="79379"/>
          <a:stretch>
            <a:fillRect/>
          </a:stretch>
        </p:blipFill>
        <p:spPr bwMode="auto">
          <a:xfrm>
            <a:off x="2605088" y="819150"/>
            <a:ext cx="595312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/>
          <a:srcRect l="28604" t="20467" r="62094" b="66666"/>
          <a:stretch>
            <a:fillRect/>
          </a:stretch>
        </p:blipFill>
        <p:spPr bwMode="auto">
          <a:xfrm>
            <a:off x="2616200" y="1403350"/>
            <a:ext cx="8493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/>
          <a:srcRect l="6516" t="34729" r="83949" b="52557"/>
          <a:stretch>
            <a:fillRect/>
          </a:stretch>
        </p:blipFill>
        <p:spPr bwMode="auto">
          <a:xfrm>
            <a:off x="595313" y="2381250"/>
            <a:ext cx="8715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/>
          <a:srcRect l="27444" t="33331" r="55579" b="43877"/>
          <a:stretch>
            <a:fillRect/>
          </a:stretch>
        </p:blipFill>
        <p:spPr bwMode="auto">
          <a:xfrm>
            <a:off x="2509838" y="2286000"/>
            <a:ext cx="1552575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/>
          <a:srcRect l="16277" t="34727" r="72444" b="50389"/>
          <a:stretch>
            <a:fillRect/>
          </a:stretch>
        </p:blipFill>
        <p:spPr bwMode="auto">
          <a:xfrm>
            <a:off x="1489075" y="2381250"/>
            <a:ext cx="103028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/>
          <a:srcRect l="36394" t="56021" r="55661" b="32867"/>
          <a:stretch>
            <a:fillRect/>
          </a:stretch>
        </p:blipFill>
        <p:spPr bwMode="auto">
          <a:xfrm>
            <a:off x="3327400" y="3841750"/>
            <a:ext cx="727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519" name="Grupo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1558" name="Imagem 9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9" name="Imagem 10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4449763" y="284163"/>
            <a:ext cx="4305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 i="1">
                <a:solidFill>
                  <a:srgbClr val="454647"/>
                </a:solidFill>
              </a:rPr>
              <a:t>CARACTERÍSTICAS DO MEI</a:t>
            </a: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3062288" y="698500"/>
            <a:ext cx="5692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 i="1">
                <a:solidFill>
                  <a:srgbClr val="0064C7"/>
                </a:solidFill>
              </a:rPr>
              <a:t>MICROEMPREENDEDOR INDIVIDUAL</a:t>
            </a:r>
          </a:p>
        </p:txBody>
      </p:sp>
      <p:grpSp>
        <p:nvGrpSpPr>
          <p:cNvPr id="28" name="Grupo 27"/>
          <p:cNvGrpSpPr/>
          <p:nvPr/>
        </p:nvGrpSpPr>
        <p:grpSpPr>
          <a:xfrm flipH="1">
            <a:off x="2996238" y="671031"/>
            <a:ext cx="6009538" cy="95248"/>
            <a:chOff x="1991461" y="6048376"/>
            <a:chExt cx="6009538" cy="95248"/>
          </a:xfrm>
          <a:solidFill>
            <a:srgbClr val="0064C7"/>
          </a:solidFill>
        </p:grpSpPr>
        <p:cxnSp>
          <p:nvCxnSpPr>
            <p:cNvPr id="29" name="Conector reto 28"/>
            <p:cNvCxnSpPr/>
            <p:nvPr/>
          </p:nvCxnSpPr>
          <p:spPr>
            <a:xfrm>
              <a:off x="1991461" y="6095999"/>
              <a:ext cx="5923813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redondar Retângulo em um Canto Diagonal 29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4756150" y="1589089"/>
            <a:ext cx="3835400" cy="897953"/>
            <a:chOff x="4756521" y="1589240"/>
            <a:chExt cx="3835220" cy="896992"/>
          </a:xfrm>
        </p:grpSpPr>
        <p:sp>
          <p:nvSpPr>
            <p:cNvPr id="21552" name="CaixaDeTexto 21"/>
            <p:cNvSpPr txBox="1">
              <a:spLocks noChangeArrowheads="1"/>
            </p:cNvSpPr>
            <p:nvPr/>
          </p:nvSpPr>
          <p:spPr bwMode="auto">
            <a:xfrm>
              <a:off x="5535580" y="1779103"/>
              <a:ext cx="3056161" cy="707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DECC12"/>
                </a:buClr>
                <a:buSzPct val="100000"/>
              </a:pPr>
              <a:r>
                <a:rPr lang="pt-BR" sz="2000" i="1" dirty="0" smtClean="0">
                  <a:solidFill>
                    <a:srgbClr val="454647"/>
                  </a:solidFill>
                </a:rPr>
                <a:t>Homens (52%) </a:t>
              </a:r>
              <a:r>
                <a:rPr lang="pt-BR" sz="2000" i="1" dirty="0">
                  <a:solidFill>
                    <a:srgbClr val="454647"/>
                  </a:solidFill>
                </a:rPr>
                <a:t>e </a:t>
              </a:r>
              <a:r>
                <a:rPr lang="pt-BR" sz="2000" i="1" dirty="0" smtClean="0">
                  <a:solidFill>
                    <a:srgbClr val="454647"/>
                  </a:solidFill>
                </a:rPr>
                <a:t>mulheres (48%)</a:t>
              </a:r>
              <a:endParaRPr lang="pt-BR" sz="2000" i="1" dirty="0">
                <a:solidFill>
                  <a:srgbClr val="454647"/>
                </a:solidFill>
              </a:endParaRPr>
            </a:p>
          </p:txBody>
        </p:sp>
        <p:grpSp>
          <p:nvGrpSpPr>
            <p:cNvPr id="21553" name="Grupo 3"/>
            <p:cNvGrpSpPr>
              <a:grpSpLocks/>
            </p:cNvGrpSpPr>
            <p:nvPr/>
          </p:nvGrpSpPr>
          <p:grpSpPr bwMode="auto">
            <a:xfrm>
              <a:off x="4756521" y="1589240"/>
              <a:ext cx="789804" cy="772285"/>
              <a:chOff x="4015906" y="2204864"/>
              <a:chExt cx="789804" cy="772285"/>
            </a:xfrm>
          </p:grpSpPr>
          <p:grpSp>
            <p:nvGrpSpPr>
              <p:cNvPr id="21554" name="Grupo 30"/>
              <p:cNvGrpSpPr>
                <a:grpSpLocks/>
              </p:cNvGrpSpPr>
              <p:nvPr/>
            </p:nvGrpSpPr>
            <p:grpSpPr bwMode="auto">
              <a:xfrm>
                <a:off x="4015906" y="2204864"/>
                <a:ext cx="789804" cy="772285"/>
                <a:chOff x="7682458" y="375692"/>
                <a:chExt cx="843161" cy="824458"/>
              </a:xfrm>
            </p:grpSpPr>
            <p:sp>
              <p:nvSpPr>
                <p:cNvPr id="32" name="Arredondar Retângulo em um Canto Diagonal 31"/>
                <p:cNvSpPr/>
                <p:nvPr/>
              </p:nvSpPr>
              <p:spPr>
                <a:xfrm>
                  <a:off x="8087484" y="761681"/>
                  <a:ext cx="438918" cy="438469"/>
                </a:xfrm>
                <a:prstGeom prst="round2Diag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3" name="Arredondar Retângulo em um Canto Diagonal 32"/>
                <p:cNvSpPr/>
                <p:nvPr/>
              </p:nvSpPr>
              <p:spPr>
                <a:xfrm>
                  <a:off x="7682458" y="375692"/>
                  <a:ext cx="762600" cy="761820"/>
                </a:xfrm>
                <a:prstGeom prst="round2DiagRect">
                  <a:avLst/>
                </a:prstGeom>
                <a:solidFill>
                  <a:srgbClr val="0064C7"/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16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1555" name="Imagem 1"/>
              <p:cNvPicPr>
                <a:picLocks noChangeAspect="1"/>
              </p:cNvPicPr>
              <p:nvPr/>
            </p:nvPicPr>
            <p:blipFill>
              <a:blip r:embed="rId6" cstate="print"/>
              <a:srcRect l="84158" t="1320" r="10396" b="91154"/>
              <a:stretch>
                <a:fillRect/>
              </a:stretch>
            </p:blipFill>
            <p:spPr bwMode="auto">
              <a:xfrm>
                <a:off x="4119327" y="2317686"/>
                <a:ext cx="497940" cy="516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4756150" y="2563812"/>
            <a:ext cx="3835400" cy="892012"/>
            <a:chOff x="4756521" y="2563042"/>
            <a:chExt cx="3835220" cy="892891"/>
          </a:xfrm>
        </p:grpSpPr>
        <p:sp>
          <p:nvSpPr>
            <p:cNvPr id="21546" name="CaixaDeTexto 33"/>
            <p:cNvSpPr txBox="1">
              <a:spLocks noChangeArrowheads="1"/>
            </p:cNvSpPr>
            <p:nvPr/>
          </p:nvSpPr>
          <p:spPr bwMode="auto">
            <a:xfrm>
              <a:off x="5535580" y="2747350"/>
              <a:ext cx="3056161" cy="708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DECC12"/>
                </a:buClr>
                <a:buSzPct val="100000"/>
              </a:pPr>
              <a:r>
                <a:rPr lang="pt-BR" sz="2000" i="1" dirty="0">
                  <a:solidFill>
                    <a:srgbClr val="454647"/>
                  </a:solidFill>
                </a:rPr>
                <a:t>Têm entre </a:t>
              </a:r>
              <a:r>
                <a:rPr lang="pt-BR" sz="2000" i="1" dirty="0" smtClean="0">
                  <a:solidFill>
                    <a:srgbClr val="454647"/>
                  </a:solidFill>
                </a:rPr>
                <a:t>30 </a:t>
              </a:r>
              <a:r>
                <a:rPr lang="pt-BR" sz="2000" i="1" dirty="0">
                  <a:solidFill>
                    <a:srgbClr val="454647"/>
                  </a:solidFill>
                </a:rPr>
                <a:t>e 39 </a:t>
              </a:r>
              <a:r>
                <a:rPr lang="pt-BR" sz="2000" i="1" dirty="0" smtClean="0">
                  <a:solidFill>
                    <a:srgbClr val="454647"/>
                  </a:solidFill>
                </a:rPr>
                <a:t>anos (33%)</a:t>
              </a:r>
              <a:endParaRPr lang="pt-BR" sz="2000" i="1" dirty="0">
                <a:solidFill>
                  <a:srgbClr val="454647"/>
                </a:solidFill>
              </a:endParaRPr>
            </a:p>
          </p:txBody>
        </p:sp>
        <p:grpSp>
          <p:nvGrpSpPr>
            <p:cNvPr id="21547" name="Grupo 69"/>
            <p:cNvGrpSpPr>
              <a:grpSpLocks/>
            </p:cNvGrpSpPr>
            <p:nvPr/>
          </p:nvGrpSpPr>
          <p:grpSpPr bwMode="auto">
            <a:xfrm>
              <a:off x="4756521" y="2563042"/>
              <a:ext cx="789804" cy="772285"/>
              <a:chOff x="4015906" y="2204864"/>
              <a:chExt cx="789804" cy="772285"/>
            </a:xfrm>
          </p:grpSpPr>
          <p:grpSp>
            <p:nvGrpSpPr>
              <p:cNvPr id="21548" name="Grupo 70"/>
              <p:cNvGrpSpPr>
                <a:grpSpLocks/>
              </p:cNvGrpSpPr>
              <p:nvPr/>
            </p:nvGrpSpPr>
            <p:grpSpPr bwMode="auto">
              <a:xfrm>
                <a:off x="4015906" y="2204864"/>
                <a:ext cx="789804" cy="772285"/>
                <a:chOff x="7682458" y="375692"/>
                <a:chExt cx="843161" cy="824458"/>
              </a:xfrm>
            </p:grpSpPr>
            <p:sp>
              <p:nvSpPr>
                <p:cNvPr id="73" name="Arredondar Retângulo em um Canto Diagonal 72"/>
                <p:cNvSpPr/>
                <p:nvPr/>
              </p:nvSpPr>
              <p:spPr>
                <a:xfrm>
                  <a:off x="8087484" y="762475"/>
                  <a:ext cx="438918" cy="437675"/>
                </a:xfrm>
                <a:prstGeom prst="round2Diag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4" name="Arredondar Retângulo em um Canto Diagonal 73"/>
                <p:cNvSpPr/>
                <p:nvPr/>
              </p:nvSpPr>
              <p:spPr>
                <a:xfrm>
                  <a:off x="7682458" y="375692"/>
                  <a:ext cx="762600" cy="761690"/>
                </a:xfrm>
                <a:prstGeom prst="round2DiagRect">
                  <a:avLst/>
                </a:prstGeom>
                <a:solidFill>
                  <a:srgbClr val="0064C7"/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16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1549" name="Imagem 71"/>
              <p:cNvPicPr>
                <a:picLocks noChangeAspect="1"/>
              </p:cNvPicPr>
              <p:nvPr/>
            </p:nvPicPr>
            <p:blipFill>
              <a:blip r:embed="rId6" cstate="print"/>
              <a:srcRect l="84158" t="11749" r="10396" b="80727"/>
              <a:stretch>
                <a:fillRect/>
              </a:stretch>
            </p:blipFill>
            <p:spPr bwMode="auto">
              <a:xfrm>
                <a:off x="4119327" y="2317686"/>
                <a:ext cx="497940" cy="516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8" name="Grupo 7"/>
          <p:cNvGrpSpPr>
            <a:grpSpLocks/>
          </p:cNvGrpSpPr>
          <p:nvPr/>
        </p:nvGrpSpPr>
        <p:grpSpPr bwMode="auto">
          <a:xfrm>
            <a:off x="4756150" y="3536950"/>
            <a:ext cx="3835400" cy="771525"/>
            <a:chOff x="4756521" y="3536844"/>
            <a:chExt cx="3835220" cy="772285"/>
          </a:xfrm>
        </p:grpSpPr>
        <p:sp>
          <p:nvSpPr>
            <p:cNvPr id="21540" name="CaixaDeTexto 34"/>
            <p:cNvSpPr txBox="1">
              <a:spLocks noChangeArrowheads="1"/>
            </p:cNvSpPr>
            <p:nvPr/>
          </p:nvSpPr>
          <p:spPr bwMode="auto">
            <a:xfrm>
              <a:off x="5535580" y="3561688"/>
              <a:ext cx="30561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DECC12"/>
                </a:buClr>
                <a:buSzPct val="100000"/>
              </a:pPr>
              <a:r>
                <a:rPr lang="pt-BR" sz="2000" i="1" dirty="0">
                  <a:solidFill>
                    <a:srgbClr val="454647"/>
                  </a:solidFill>
                </a:rPr>
                <a:t>Ensino médio ou </a:t>
              </a:r>
              <a:br>
                <a:rPr lang="pt-BR" sz="2000" i="1" dirty="0">
                  <a:solidFill>
                    <a:srgbClr val="454647"/>
                  </a:solidFill>
                </a:rPr>
              </a:br>
              <a:r>
                <a:rPr lang="pt-BR" sz="2000" i="1" dirty="0">
                  <a:solidFill>
                    <a:srgbClr val="454647"/>
                  </a:solidFill>
                </a:rPr>
                <a:t>técnico </a:t>
              </a:r>
              <a:r>
                <a:rPr lang="pt-BR" sz="2000" i="1" dirty="0" smtClean="0">
                  <a:solidFill>
                    <a:srgbClr val="454647"/>
                  </a:solidFill>
                </a:rPr>
                <a:t>completo (68%)</a:t>
              </a:r>
              <a:endParaRPr lang="pt-BR" sz="2000" i="1" dirty="0">
                <a:solidFill>
                  <a:srgbClr val="454647"/>
                </a:solidFill>
              </a:endParaRPr>
            </a:p>
          </p:txBody>
        </p:sp>
        <p:grpSp>
          <p:nvGrpSpPr>
            <p:cNvPr id="21541" name="Grupo 74"/>
            <p:cNvGrpSpPr>
              <a:grpSpLocks/>
            </p:cNvGrpSpPr>
            <p:nvPr/>
          </p:nvGrpSpPr>
          <p:grpSpPr bwMode="auto">
            <a:xfrm>
              <a:off x="4756521" y="3536844"/>
              <a:ext cx="789804" cy="772285"/>
              <a:chOff x="4015906" y="2204864"/>
              <a:chExt cx="789804" cy="772285"/>
            </a:xfrm>
          </p:grpSpPr>
          <p:grpSp>
            <p:nvGrpSpPr>
              <p:cNvPr id="21542" name="Grupo 75"/>
              <p:cNvGrpSpPr>
                <a:grpSpLocks/>
              </p:cNvGrpSpPr>
              <p:nvPr/>
            </p:nvGrpSpPr>
            <p:grpSpPr bwMode="auto">
              <a:xfrm>
                <a:off x="4015906" y="2204864"/>
                <a:ext cx="789804" cy="772285"/>
                <a:chOff x="7682458" y="375692"/>
                <a:chExt cx="843161" cy="824458"/>
              </a:xfrm>
            </p:grpSpPr>
            <p:sp>
              <p:nvSpPr>
                <p:cNvPr id="78" name="Arredondar Retângulo em um Canto Diagonal 77"/>
                <p:cNvSpPr/>
                <p:nvPr/>
              </p:nvSpPr>
              <p:spPr>
                <a:xfrm>
                  <a:off x="8087484" y="762475"/>
                  <a:ext cx="438918" cy="437675"/>
                </a:xfrm>
                <a:prstGeom prst="round2Diag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9" name="Arredondar Retângulo em um Canto Diagonal 78"/>
                <p:cNvSpPr/>
                <p:nvPr/>
              </p:nvSpPr>
              <p:spPr>
                <a:xfrm>
                  <a:off x="7682458" y="375692"/>
                  <a:ext cx="762600" cy="761691"/>
                </a:xfrm>
                <a:prstGeom prst="round2DiagRect">
                  <a:avLst/>
                </a:prstGeom>
                <a:solidFill>
                  <a:srgbClr val="0064C7"/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16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1543" name="Imagem 76"/>
              <p:cNvPicPr>
                <a:picLocks noChangeAspect="1"/>
              </p:cNvPicPr>
              <p:nvPr/>
            </p:nvPicPr>
            <p:blipFill>
              <a:blip r:embed="rId6" cstate="print"/>
              <a:srcRect l="84158" t="20990" r="10396" b="71484"/>
              <a:stretch>
                <a:fillRect/>
              </a:stretch>
            </p:blipFill>
            <p:spPr bwMode="auto">
              <a:xfrm>
                <a:off x="4119327" y="2308355"/>
                <a:ext cx="497940" cy="516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4" name="Grupo 23"/>
          <p:cNvGrpSpPr>
            <a:grpSpLocks/>
          </p:cNvGrpSpPr>
          <p:nvPr/>
        </p:nvGrpSpPr>
        <p:grpSpPr bwMode="auto">
          <a:xfrm>
            <a:off x="4756150" y="4404063"/>
            <a:ext cx="3835400" cy="1015664"/>
            <a:chOff x="4756521" y="4404731"/>
            <a:chExt cx="3835220" cy="1014576"/>
          </a:xfrm>
        </p:grpSpPr>
        <p:sp>
          <p:nvSpPr>
            <p:cNvPr id="21534" name="CaixaDeTexto 35"/>
            <p:cNvSpPr txBox="1">
              <a:spLocks noChangeArrowheads="1"/>
            </p:cNvSpPr>
            <p:nvPr/>
          </p:nvSpPr>
          <p:spPr bwMode="auto">
            <a:xfrm>
              <a:off x="5535580" y="4404731"/>
              <a:ext cx="3056161" cy="1014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DECC12"/>
                </a:buClr>
                <a:buSzPct val="100000"/>
              </a:pPr>
              <a:r>
                <a:rPr lang="pt-BR" sz="2000" i="1" dirty="0" smtClean="0">
                  <a:solidFill>
                    <a:srgbClr val="454647"/>
                  </a:solidFill>
                </a:rPr>
                <a:t>Tinham emprego com carteira antes de ser MEI (51%)</a:t>
              </a:r>
              <a:endParaRPr lang="pt-BR" sz="2000" i="1" dirty="0">
                <a:solidFill>
                  <a:srgbClr val="454647"/>
                </a:solidFill>
              </a:endParaRPr>
            </a:p>
          </p:txBody>
        </p:sp>
        <p:grpSp>
          <p:nvGrpSpPr>
            <p:cNvPr id="21536" name="Grupo 80"/>
            <p:cNvGrpSpPr>
              <a:grpSpLocks/>
            </p:cNvGrpSpPr>
            <p:nvPr/>
          </p:nvGrpSpPr>
          <p:grpSpPr bwMode="auto">
            <a:xfrm>
              <a:off x="4756521" y="4510646"/>
              <a:ext cx="789804" cy="772285"/>
              <a:chOff x="7682458" y="375692"/>
              <a:chExt cx="843161" cy="824458"/>
            </a:xfrm>
          </p:grpSpPr>
          <p:sp>
            <p:nvSpPr>
              <p:cNvPr id="83" name="Arredondar Retângulo em um Canto Diagonal 82"/>
              <p:cNvSpPr/>
              <p:nvPr/>
            </p:nvSpPr>
            <p:spPr>
              <a:xfrm>
                <a:off x="8087484" y="761681"/>
                <a:ext cx="438918" cy="438469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4" name="Arredondar Retângulo em um Canto Diagonal 83"/>
              <p:cNvSpPr/>
              <p:nvPr/>
            </p:nvSpPr>
            <p:spPr>
              <a:xfrm>
                <a:off x="7682458" y="375692"/>
                <a:ext cx="762600" cy="761820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5" name="Grupo 24"/>
          <p:cNvGrpSpPr>
            <a:grpSpLocks/>
          </p:cNvGrpSpPr>
          <p:nvPr/>
        </p:nvGrpSpPr>
        <p:grpSpPr bwMode="auto">
          <a:xfrm>
            <a:off x="4756150" y="5484833"/>
            <a:ext cx="3835400" cy="771528"/>
            <a:chOff x="4756521" y="5484448"/>
            <a:chExt cx="3835220" cy="772285"/>
          </a:xfrm>
        </p:grpSpPr>
        <p:sp>
          <p:nvSpPr>
            <p:cNvPr id="21528" name="CaixaDeTexto 36"/>
            <p:cNvSpPr txBox="1">
              <a:spLocks noChangeArrowheads="1"/>
            </p:cNvSpPr>
            <p:nvPr/>
          </p:nvSpPr>
          <p:spPr bwMode="auto">
            <a:xfrm>
              <a:off x="5535580" y="5521316"/>
              <a:ext cx="3056161" cy="70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DECC12"/>
                </a:buClr>
                <a:buSzPct val="100000"/>
              </a:pPr>
              <a:r>
                <a:rPr lang="pt-BR" sz="2000" i="1" dirty="0">
                  <a:solidFill>
                    <a:srgbClr val="454647"/>
                  </a:solidFill>
                </a:rPr>
                <a:t>Trabalham em </a:t>
              </a:r>
              <a:r>
                <a:rPr lang="pt-BR" sz="2000" i="1" dirty="0" smtClean="0">
                  <a:solidFill>
                    <a:srgbClr val="454647"/>
                  </a:solidFill>
                </a:rPr>
                <a:t>casa (45%)</a:t>
              </a:r>
              <a:endParaRPr lang="pt-BR" sz="2000" i="1" dirty="0">
                <a:solidFill>
                  <a:srgbClr val="454647"/>
                </a:solidFill>
              </a:endParaRPr>
            </a:p>
          </p:txBody>
        </p:sp>
        <p:grpSp>
          <p:nvGrpSpPr>
            <p:cNvPr id="21529" name="Grupo 84"/>
            <p:cNvGrpSpPr>
              <a:grpSpLocks/>
            </p:cNvGrpSpPr>
            <p:nvPr/>
          </p:nvGrpSpPr>
          <p:grpSpPr bwMode="auto">
            <a:xfrm>
              <a:off x="4756521" y="5484448"/>
              <a:ext cx="789804" cy="772285"/>
              <a:chOff x="4015906" y="2204864"/>
              <a:chExt cx="789804" cy="772285"/>
            </a:xfrm>
          </p:grpSpPr>
          <p:grpSp>
            <p:nvGrpSpPr>
              <p:cNvPr id="21530" name="Grupo 85"/>
              <p:cNvGrpSpPr>
                <a:grpSpLocks/>
              </p:cNvGrpSpPr>
              <p:nvPr/>
            </p:nvGrpSpPr>
            <p:grpSpPr bwMode="auto">
              <a:xfrm>
                <a:off x="4015906" y="2204864"/>
                <a:ext cx="789804" cy="772285"/>
                <a:chOff x="7682458" y="375692"/>
                <a:chExt cx="843161" cy="824458"/>
              </a:xfrm>
            </p:grpSpPr>
            <p:sp>
              <p:nvSpPr>
                <p:cNvPr id="88" name="Arredondar Retângulo em um Canto Diagonal 87"/>
                <p:cNvSpPr/>
                <p:nvPr/>
              </p:nvSpPr>
              <p:spPr>
                <a:xfrm>
                  <a:off x="8087484" y="762475"/>
                  <a:ext cx="438918" cy="437675"/>
                </a:xfrm>
                <a:prstGeom prst="round2Diag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9" name="Arredondar Retângulo em um Canto Diagonal 88"/>
                <p:cNvSpPr/>
                <p:nvPr/>
              </p:nvSpPr>
              <p:spPr>
                <a:xfrm>
                  <a:off x="7682458" y="375692"/>
                  <a:ext cx="762600" cy="761690"/>
                </a:xfrm>
                <a:prstGeom prst="round2DiagRect">
                  <a:avLst/>
                </a:prstGeom>
                <a:solidFill>
                  <a:srgbClr val="0064C7"/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16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1531" name="Imagem 86"/>
              <p:cNvPicPr>
                <a:picLocks noChangeAspect="1"/>
              </p:cNvPicPr>
              <p:nvPr/>
            </p:nvPicPr>
            <p:blipFill>
              <a:blip r:embed="rId6" cstate="print"/>
              <a:srcRect l="84158" t="41849" r="10396" b="50627"/>
              <a:stretch>
                <a:fillRect/>
              </a:stretch>
            </p:blipFill>
            <p:spPr bwMode="auto">
              <a:xfrm>
                <a:off x="4119327" y="2308355"/>
                <a:ext cx="497940" cy="516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8" name="Imagem 85"/>
          <p:cNvPicPr>
            <a:picLocks noChangeAspect="1"/>
          </p:cNvPicPr>
          <p:nvPr/>
        </p:nvPicPr>
        <p:blipFill>
          <a:blip r:embed="rId7" cstate="print"/>
          <a:srcRect l="84158" t="31551" r="10396" b="60924"/>
          <a:stretch>
            <a:fillRect/>
          </a:stretch>
        </p:blipFill>
        <p:spPr bwMode="auto">
          <a:xfrm>
            <a:off x="4869189" y="4623723"/>
            <a:ext cx="497561" cy="51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1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3" name="Grupo 82"/>
          <p:cNvGrpSpPr>
            <a:grpSpLocks/>
          </p:cNvGrpSpPr>
          <p:nvPr/>
        </p:nvGrpSpPr>
        <p:grpSpPr bwMode="auto">
          <a:xfrm>
            <a:off x="315913" y="2474913"/>
            <a:ext cx="3679825" cy="3576637"/>
            <a:chOff x="6233432" y="4762500"/>
            <a:chExt cx="2255677" cy="3576180"/>
          </a:xfrm>
        </p:grpSpPr>
        <p:sp>
          <p:nvSpPr>
            <p:cNvPr id="84" name="Arredondar Retângulo em um Canto Diagonal 83"/>
            <p:cNvSpPr/>
            <p:nvPr/>
          </p:nvSpPr>
          <p:spPr>
            <a:xfrm>
              <a:off x="6233432" y="4825992"/>
              <a:ext cx="2255677" cy="3512688"/>
            </a:xfrm>
            <a:prstGeom prst="round2DiagRect">
              <a:avLst>
                <a:gd name="adj1" fmla="val 3224"/>
                <a:gd name="adj2" fmla="val 0"/>
              </a:avLst>
            </a:prstGeom>
            <a:gradFill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85" name="Conector reto 84"/>
            <p:cNvCxnSpPr/>
            <p:nvPr/>
          </p:nvCxnSpPr>
          <p:spPr>
            <a:xfrm>
              <a:off x="6238297" y="4762500"/>
              <a:ext cx="224594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68"/>
          <p:cNvGrpSpPr>
            <a:grpSpLocks/>
          </p:cNvGrpSpPr>
          <p:nvPr/>
        </p:nvGrpSpPr>
        <p:grpSpPr bwMode="auto">
          <a:xfrm>
            <a:off x="3495675" y="1447800"/>
            <a:ext cx="5646738" cy="5410200"/>
            <a:chOff x="3495674" y="1447800"/>
            <a:chExt cx="5649119" cy="5410200"/>
          </a:xfrm>
        </p:grpSpPr>
        <p:pic>
          <p:nvPicPr>
            <p:cNvPr id="24601" name="Imagem 66"/>
            <p:cNvPicPr>
              <a:picLocks noChangeAspect="1"/>
            </p:cNvPicPr>
            <p:nvPr/>
          </p:nvPicPr>
          <p:blipFill>
            <a:blip r:embed="rId3" cstate="print"/>
            <a:srcRect l="38222" t="21111"/>
            <a:stretch>
              <a:fillRect/>
            </a:stretch>
          </p:blipFill>
          <p:spPr bwMode="auto">
            <a:xfrm>
              <a:off x="3495674" y="1447800"/>
              <a:ext cx="5649119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133498" y="5856006"/>
              <a:ext cx="2527398" cy="18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pt-BR" altLang="pt-BR" sz="1400" i="1" dirty="0" smtClean="0">
                  <a:solidFill>
                    <a:srgbClr val="595959"/>
                  </a:solidFill>
                  <a:latin typeface="+mj-lt"/>
                </a:rPr>
                <a:t>Aceitar cartão de crédito/débito</a:t>
              </a:r>
              <a:endParaRPr lang="pt-BR" altLang="pt-BR" sz="1400" i="1" dirty="0" smtClean="0">
                <a:latin typeface="+mj-lt"/>
              </a:endParaRPr>
            </a:p>
          </p:txBody>
        </p:sp>
        <p:sp>
          <p:nvSpPr>
            <p:cNvPr id="39" name="Rectangle 13"/>
            <p:cNvSpPr>
              <a:spLocks noChangeArrowheads="1"/>
            </p:cNvSpPr>
            <p:nvPr/>
          </p:nvSpPr>
          <p:spPr bwMode="auto">
            <a:xfrm>
              <a:off x="4311995" y="5357530"/>
              <a:ext cx="2348902" cy="18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pt-BR" altLang="pt-BR" sz="1400" i="1" dirty="0">
                  <a:solidFill>
                    <a:srgbClr val="595959"/>
                  </a:solidFill>
                </a:rPr>
                <a:t>Facilidade de abrir a empresa</a:t>
              </a:r>
              <a:endParaRPr lang="pt-BR" altLang="pt-BR" sz="1400" i="1" dirty="0"/>
            </a:p>
          </p:txBody>
        </p:sp>
        <p:sp>
          <p:nvSpPr>
            <p:cNvPr id="41" name="Rectangle 15"/>
            <p:cNvSpPr>
              <a:spLocks noChangeArrowheads="1"/>
            </p:cNvSpPr>
            <p:nvPr/>
          </p:nvSpPr>
          <p:spPr bwMode="auto">
            <a:xfrm>
              <a:off x="4810251" y="4823336"/>
              <a:ext cx="1850645" cy="18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pt-BR" altLang="pt-BR" sz="1400" i="1" dirty="0" smtClean="0">
                  <a:solidFill>
                    <a:srgbClr val="595959"/>
                  </a:solidFill>
                  <a:latin typeface="+mj-lt"/>
                </a:rPr>
                <a:t>Conseguir empréstimo</a:t>
              </a:r>
              <a:endParaRPr lang="pt-BR" altLang="pt-BR" sz="1400" i="1" dirty="0" smtClean="0">
                <a:latin typeface="+mj-lt"/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4373932" y="4306888"/>
              <a:ext cx="2286964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pt-BR" altLang="pt-BR" sz="1400" i="1" dirty="0">
                  <a:solidFill>
                    <a:srgbClr val="595959"/>
                  </a:solidFill>
                </a:rPr>
                <a:t>Fazer compras mais baratas</a:t>
              </a:r>
              <a:endParaRPr lang="pt-BR" altLang="pt-BR" sz="1400" i="1" dirty="0"/>
            </a:p>
          </p:txBody>
        </p:sp>
        <p:sp>
          <p:nvSpPr>
            <p:cNvPr id="44" name="Rectangle 18"/>
            <p:cNvSpPr>
              <a:spLocks noChangeArrowheads="1"/>
            </p:cNvSpPr>
            <p:nvPr/>
          </p:nvSpPr>
          <p:spPr bwMode="auto">
            <a:xfrm>
              <a:off x="5345892" y="3790950"/>
              <a:ext cx="1315004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pt-BR" altLang="pt-BR" sz="1400" i="1" smtClean="0">
                  <a:solidFill>
                    <a:srgbClr val="595959"/>
                  </a:solidFill>
                  <a:latin typeface="+mj-lt"/>
                </a:rPr>
                <a:t>Emitir nota fiscal</a:t>
              </a:r>
              <a:endParaRPr lang="pt-BR" altLang="pt-BR" sz="1400" i="1" smtClean="0">
                <a:latin typeface="+mj-lt"/>
              </a:endParaRPr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4719290" y="3274731"/>
              <a:ext cx="1941606" cy="18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pt-BR" altLang="pt-BR" sz="1400" i="1" dirty="0" smtClean="0">
                  <a:solidFill>
                    <a:srgbClr val="595959"/>
                  </a:solidFill>
                  <a:latin typeface="+mj-lt"/>
                </a:rPr>
                <a:t>Ter uma empresa formal</a:t>
              </a:r>
              <a:endParaRPr lang="pt-BR" altLang="pt-BR" sz="1400" i="1" dirty="0" smtClean="0">
                <a:latin typeface="+mj-lt"/>
              </a:endParaRPr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auto">
            <a:xfrm>
              <a:off x="5105327" y="2758793"/>
              <a:ext cx="1555569" cy="183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>
                <a:lnSpc>
                  <a:spcPct val="85000"/>
                </a:lnSpc>
                <a:defRPr/>
              </a:pPr>
              <a:r>
                <a:rPr lang="pt-BR" altLang="pt-BR" sz="1400" i="1" dirty="0" smtClean="0">
                  <a:solidFill>
                    <a:srgbClr val="595959"/>
                  </a:solidFill>
                </a:rPr>
                <a:t>Benefícios do INSS</a:t>
              </a:r>
              <a:endParaRPr lang="pt-BR" altLang="pt-BR" sz="1400" i="1" dirty="0" smtClean="0">
                <a:latin typeface="+mj-lt"/>
              </a:endParaRPr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6735540" y="2708275"/>
              <a:ext cx="1510350" cy="282575"/>
            </a:xfrm>
            <a:prstGeom prst="rect">
              <a:avLst/>
            </a:prstGeom>
            <a:gradFill flip="none" rotWithShape="1">
              <a:gsLst>
                <a:gs pos="0">
                  <a:srgbClr val="DECC12">
                    <a:shade val="30000"/>
                    <a:satMod val="115000"/>
                  </a:srgbClr>
                </a:gs>
                <a:gs pos="50000">
                  <a:srgbClr val="DECC12">
                    <a:shade val="67500"/>
                    <a:satMod val="115000"/>
                  </a:srgbClr>
                </a:gs>
                <a:gs pos="100000">
                  <a:srgbClr val="DECC12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6735540" y="3225800"/>
              <a:ext cx="1084720" cy="280988"/>
            </a:xfrm>
            <a:prstGeom prst="rect">
              <a:avLst/>
            </a:prstGeom>
            <a:gradFill flip="none" rotWithShape="1">
              <a:gsLst>
                <a:gs pos="0">
                  <a:srgbClr val="DECC12">
                    <a:shade val="30000"/>
                    <a:satMod val="115000"/>
                  </a:srgbClr>
                </a:gs>
                <a:gs pos="50000">
                  <a:srgbClr val="DECC12">
                    <a:shade val="67500"/>
                    <a:satMod val="115000"/>
                  </a:srgbClr>
                </a:gs>
                <a:gs pos="100000">
                  <a:srgbClr val="DECC12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6735540" y="3741738"/>
              <a:ext cx="409748" cy="280987"/>
            </a:xfrm>
            <a:prstGeom prst="rect">
              <a:avLst/>
            </a:prstGeom>
            <a:gradFill flip="none" rotWithShape="1">
              <a:gsLst>
                <a:gs pos="0">
                  <a:srgbClr val="DECC12">
                    <a:shade val="30000"/>
                    <a:satMod val="115000"/>
                  </a:srgbClr>
                </a:gs>
                <a:gs pos="50000">
                  <a:srgbClr val="DECC12">
                    <a:shade val="67500"/>
                    <a:satMod val="115000"/>
                  </a:srgbClr>
                </a:gs>
                <a:gs pos="100000">
                  <a:srgbClr val="DECC12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6735540" y="4257675"/>
              <a:ext cx="303341" cy="280988"/>
            </a:xfrm>
            <a:prstGeom prst="rect">
              <a:avLst/>
            </a:prstGeom>
            <a:gradFill flip="none" rotWithShape="1">
              <a:gsLst>
                <a:gs pos="0">
                  <a:srgbClr val="DECC12">
                    <a:shade val="30000"/>
                    <a:satMod val="115000"/>
                  </a:srgbClr>
                </a:gs>
                <a:gs pos="50000">
                  <a:srgbClr val="DECC12">
                    <a:shade val="67500"/>
                    <a:satMod val="115000"/>
                  </a:srgbClr>
                </a:gs>
                <a:gs pos="100000">
                  <a:srgbClr val="DECC12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6" name="Retângulo 55"/>
            <p:cNvSpPr/>
            <p:nvPr/>
          </p:nvSpPr>
          <p:spPr>
            <a:xfrm>
              <a:off x="6735540" y="4773613"/>
              <a:ext cx="142935" cy="280987"/>
            </a:xfrm>
            <a:prstGeom prst="rect">
              <a:avLst/>
            </a:prstGeom>
            <a:gradFill flip="none" rotWithShape="1">
              <a:gsLst>
                <a:gs pos="0">
                  <a:srgbClr val="DECC12">
                    <a:shade val="30000"/>
                    <a:satMod val="115000"/>
                  </a:srgbClr>
                </a:gs>
                <a:gs pos="50000">
                  <a:srgbClr val="DECC12">
                    <a:shade val="67500"/>
                    <a:satMod val="115000"/>
                  </a:srgbClr>
                </a:gs>
                <a:gs pos="100000">
                  <a:srgbClr val="DECC12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7" name="Retângulo 56"/>
            <p:cNvSpPr/>
            <p:nvPr/>
          </p:nvSpPr>
          <p:spPr>
            <a:xfrm>
              <a:off x="6735540" y="5289550"/>
              <a:ext cx="87350" cy="282575"/>
            </a:xfrm>
            <a:prstGeom prst="rect">
              <a:avLst/>
            </a:prstGeom>
            <a:gradFill flip="none" rotWithShape="1">
              <a:gsLst>
                <a:gs pos="0">
                  <a:srgbClr val="DECC12">
                    <a:shade val="30000"/>
                    <a:satMod val="115000"/>
                  </a:srgbClr>
                </a:gs>
                <a:gs pos="50000">
                  <a:srgbClr val="DECC12">
                    <a:shade val="67500"/>
                    <a:satMod val="115000"/>
                  </a:srgbClr>
                </a:gs>
                <a:gs pos="100000">
                  <a:srgbClr val="DECC12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6735540" y="5807075"/>
              <a:ext cx="46057" cy="280988"/>
            </a:xfrm>
            <a:prstGeom prst="rect">
              <a:avLst/>
            </a:prstGeom>
            <a:gradFill flip="none" rotWithShape="1">
              <a:gsLst>
                <a:gs pos="0">
                  <a:srgbClr val="DECC12">
                    <a:shade val="30000"/>
                    <a:satMod val="115000"/>
                  </a:srgbClr>
                </a:gs>
                <a:gs pos="50000">
                  <a:srgbClr val="DECC12">
                    <a:shade val="67500"/>
                    <a:satMod val="115000"/>
                  </a:srgbClr>
                </a:gs>
                <a:gs pos="100000">
                  <a:srgbClr val="DECC12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9" name="Rectangle 11"/>
            <p:cNvSpPr>
              <a:spLocks noChangeArrowheads="1"/>
            </p:cNvSpPr>
            <p:nvPr/>
          </p:nvSpPr>
          <p:spPr bwMode="auto">
            <a:xfrm>
              <a:off x="6824477" y="5816764"/>
              <a:ext cx="37045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pt-BR" altLang="pt-BR" sz="2000" b="1" i="1" dirty="0" smtClean="0">
                  <a:solidFill>
                    <a:srgbClr val="595959"/>
                  </a:solidFill>
                  <a:latin typeface="+mj-lt"/>
                </a:rPr>
                <a:t>1%</a:t>
              </a:r>
              <a:endParaRPr lang="pt-BR" altLang="pt-BR" sz="2000" b="1" i="1" dirty="0" smtClean="0">
                <a:latin typeface="+mj-lt"/>
              </a:endParaRPr>
            </a:p>
          </p:txBody>
        </p:sp>
        <p:sp>
          <p:nvSpPr>
            <p:cNvPr id="60" name="Rectangle 13"/>
            <p:cNvSpPr>
              <a:spLocks noChangeArrowheads="1"/>
            </p:cNvSpPr>
            <p:nvPr/>
          </p:nvSpPr>
          <p:spPr bwMode="auto">
            <a:xfrm>
              <a:off x="6878475" y="5318125"/>
              <a:ext cx="501862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pt-BR" altLang="pt-BR" sz="2000" b="1" i="1" dirty="0" smtClean="0">
                  <a:solidFill>
                    <a:srgbClr val="595959"/>
                  </a:solidFill>
                  <a:latin typeface="+mj-lt"/>
                </a:rPr>
                <a:t>2%</a:t>
              </a:r>
              <a:endParaRPr lang="pt-BR" altLang="pt-BR" sz="2000" b="1" i="1" dirty="0" smtClean="0">
                <a:latin typeface="+mj-lt"/>
              </a:endParaRPr>
            </a:p>
          </p:txBody>
        </p:sp>
        <p:sp>
          <p:nvSpPr>
            <p:cNvPr id="61" name="Rectangle 15"/>
            <p:cNvSpPr>
              <a:spLocks noChangeArrowheads="1"/>
            </p:cNvSpPr>
            <p:nvPr/>
          </p:nvSpPr>
          <p:spPr bwMode="auto">
            <a:xfrm>
              <a:off x="6970589" y="4784095"/>
              <a:ext cx="37045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pt-BR" altLang="pt-BR" sz="2000" b="1" i="1" dirty="0">
                  <a:solidFill>
                    <a:srgbClr val="595959"/>
                  </a:solidFill>
                  <a:latin typeface="+mj-lt"/>
                </a:rPr>
                <a:t>3</a:t>
              </a:r>
              <a:r>
                <a:rPr lang="pt-BR" altLang="pt-BR" sz="2000" b="1" i="1" dirty="0" smtClean="0">
                  <a:solidFill>
                    <a:srgbClr val="595959"/>
                  </a:solidFill>
                  <a:latin typeface="+mj-lt"/>
                </a:rPr>
                <a:t>%</a:t>
              </a:r>
              <a:endParaRPr lang="pt-BR" altLang="pt-BR" sz="2000" b="1" i="1" dirty="0" smtClean="0">
                <a:latin typeface="+mj-lt"/>
              </a:endParaRPr>
            </a:p>
          </p:txBody>
        </p:sp>
        <p:sp>
          <p:nvSpPr>
            <p:cNvPr id="62" name="Rectangle 17"/>
            <p:cNvSpPr>
              <a:spLocks noChangeArrowheads="1"/>
            </p:cNvSpPr>
            <p:nvPr/>
          </p:nvSpPr>
          <p:spPr bwMode="auto">
            <a:xfrm>
              <a:off x="7076996" y="4267364"/>
              <a:ext cx="37045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pt-BR" altLang="pt-BR" sz="2000" b="1" i="1" dirty="0">
                  <a:solidFill>
                    <a:srgbClr val="595959"/>
                  </a:solidFill>
                  <a:latin typeface="+mj-lt"/>
                </a:rPr>
                <a:t>8</a:t>
              </a:r>
              <a:r>
                <a:rPr lang="pt-BR" altLang="pt-BR" sz="2000" b="1" i="1" dirty="0" smtClean="0">
                  <a:solidFill>
                    <a:srgbClr val="595959"/>
                  </a:solidFill>
                  <a:latin typeface="+mj-lt"/>
                </a:rPr>
                <a:t>%</a:t>
              </a:r>
              <a:endParaRPr lang="pt-BR" altLang="pt-BR" sz="2000" b="1" i="1" dirty="0" smtClean="0">
                <a:latin typeface="+mj-lt"/>
              </a:endParaRPr>
            </a:p>
          </p:txBody>
        </p:sp>
        <p:sp>
          <p:nvSpPr>
            <p:cNvPr id="63" name="Rectangle 18"/>
            <p:cNvSpPr>
              <a:spLocks noChangeArrowheads="1"/>
            </p:cNvSpPr>
            <p:nvPr/>
          </p:nvSpPr>
          <p:spPr bwMode="auto">
            <a:xfrm>
              <a:off x="7189756" y="3751426"/>
              <a:ext cx="51317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pt-BR" altLang="pt-BR" sz="2000" b="1" i="1" dirty="0" smtClean="0">
                  <a:solidFill>
                    <a:srgbClr val="595959"/>
                  </a:solidFill>
                  <a:latin typeface="+mj-lt"/>
                </a:rPr>
                <a:t>12%</a:t>
              </a:r>
              <a:endParaRPr lang="pt-BR" altLang="pt-BR" sz="2000" b="1" i="1" dirty="0" smtClean="0">
                <a:latin typeface="+mj-lt"/>
              </a:endParaRPr>
            </a:p>
          </p:txBody>
        </p:sp>
        <p:sp>
          <p:nvSpPr>
            <p:cNvPr id="64" name="Rectangle 19"/>
            <p:cNvSpPr>
              <a:spLocks noChangeArrowheads="1"/>
            </p:cNvSpPr>
            <p:nvPr/>
          </p:nvSpPr>
          <p:spPr bwMode="auto">
            <a:xfrm>
              <a:off x="8289830" y="3235489"/>
              <a:ext cx="51317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pt-BR" altLang="pt-BR" sz="2000" b="1" i="1" dirty="0" smtClean="0">
                  <a:solidFill>
                    <a:srgbClr val="595959"/>
                  </a:solidFill>
                  <a:latin typeface="+mj-lt"/>
                </a:rPr>
                <a:t>26%</a:t>
              </a:r>
              <a:endParaRPr lang="pt-BR" altLang="pt-BR" sz="2000" b="1" i="1" dirty="0" smtClean="0">
                <a:latin typeface="+mj-lt"/>
              </a:endParaRPr>
            </a:p>
          </p:txBody>
        </p:sp>
        <p:sp>
          <p:nvSpPr>
            <p:cNvPr id="65" name="Rectangle 20"/>
            <p:cNvSpPr>
              <a:spLocks noChangeArrowheads="1"/>
            </p:cNvSpPr>
            <p:nvPr/>
          </p:nvSpPr>
          <p:spPr bwMode="auto">
            <a:xfrm>
              <a:off x="8326885" y="2719551"/>
              <a:ext cx="51317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85000"/>
                </a:lnSpc>
                <a:defRPr/>
              </a:pPr>
              <a:r>
                <a:rPr lang="pt-BR" altLang="pt-BR" sz="2000" b="1" i="1" dirty="0" smtClean="0">
                  <a:solidFill>
                    <a:srgbClr val="595959"/>
                  </a:solidFill>
                  <a:latin typeface="+mj-lt"/>
                </a:rPr>
                <a:t>26%</a:t>
              </a:r>
              <a:endParaRPr lang="pt-BR" altLang="pt-BR" sz="2000" b="1" i="1" dirty="0" smtClean="0"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413000" y="2720975"/>
            <a:ext cx="1141413" cy="511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85000"/>
              </a:lnSpc>
              <a:defRPr/>
            </a:pPr>
            <a:r>
              <a:rPr lang="en-US" sz="1600" i="1" dirty="0" err="1">
                <a:solidFill>
                  <a:srgbClr val="DECC12"/>
                </a:solidFill>
                <a:latin typeface="+mj-lt"/>
                <a:cs typeface="Arial Narrow"/>
              </a:rPr>
              <a:t>Benefícios</a:t>
            </a:r>
            <a:endParaRPr lang="en-US" sz="1600" i="1" dirty="0">
              <a:solidFill>
                <a:srgbClr val="DECC12"/>
              </a:solidFill>
              <a:latin typeface="+mj-lt"/>
              <a:cs typeface="Arial Narrow"/>
            </a:endParaRPr>
          </a:p>
          <a:p>
            <a:pPr algn="r">
              <a:lnSpc>
                <a:spcPct val="85000"/>
              </a:lnSpc>
              <a:defRPr/>
            </a:pPr>
            <a:r>
              <a:rPr lang="en-US" sz="1600" i="1" dirty="0">
                <a:solidFill>
                  <a:srgbClr val="DECC12"/>
                </a:solidFill>
                <a:latin typeface="+mj-lt"/>
                <a:cs typeface="Arial Narrow"/>
              </a:rPr>
              <a:t>do INSS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138" y="5373688"/>
            <a:ext cx="1782762" cy="511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 i="1" dirty="0" err="1">
                <a:solidFill>
                  <a:srgbClr val="0064C7"/>
                </a:solidFill>
                <a:latin typeface="+mj-lt"/>
                <a:cs typeface="Arial Narrow"/>
              </a:rPr>
              <a:t>Benefícios</a:t>
            </a:r>
            <a:endParaRPr lang="en-US" sz="1600" i="1" dirty="0">
              <a:solidFill>
                <a:srgbClr val="0064C7"/>
              </a:solidFill>
              <a:latin typeface="+mj-lt"/>
              <a:cs typeface="Arial Narrow"/>
            </a:endParaRPr>
          </a:p>
          <a:p>
            <a:pPr>
              <a:lnSpc>
                <a:spcPct val="85000"/>
              </a:lnSpc>
              <a:defRPr/>
            </a:pPr>
            <a:r>
              <a:rPr lang="en-US" sz="1600" i="1" dirty="0">
                <a:solidFill>
                  <a:srgbClr val="0064C7"/>
                </a:solidFill>
                <a:latin typeface="+mj-lt"/>
                <a:cs typeface="Arial Narrow"/>
              </a:rPr>
              <a:t>do </a:t>
            </a:r>
            <a:r>
              <a:rPr lang="en-US" sz="1600" i="1" dirty="0" err="1">
                <a:solidFill>
                  <a:srgbClr val="0064C7"/>
                </a:solidFill>
                <a:latin typeface="+mj-lt"/>
                <a:cs typeface="Arial Narrow"/>
              </a:rPr>
              <a:t>registro</a:t>
            </a:r>
            <a:r>
              <a:rPr lang="en-US" sz="1600" i="1" dirty="0">
                <a:solidFill>
                  <a:srgbClr val="0064C7"/>
                </a:solidFill>
                <a:latin typeface="+mj-lt"/>
                <a:cs typeface="Arial Narrow"/>
              </a:rPr>
              <a:t> formal</a:t>
            </a:r>
          </a:p>
        </p:txBody>
      </p:sp>
      <p:sp>
        <p:nvSpPr>
          <p:cNvPr id="33" name="Rectangle 7"/>
          <p:cNvSpPr/>
          <p:nvPr/>
        </p:nvSpPr>
        <p:spPr>
          <a:xfrm>
            <a:off x="180975" y="323850"/>
            <a:ext cx="43910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MOTIVOS PARA BUSCAR A </a:t>
            </a:r>
          </a:p>
        </p:txBody>
      </p:sp>
      <p:grpSp>
        <p:nvGrpSpPr>
          <p:cNvPr id="34" name="Grupo 33"/>
          <p:cNvGrpSpPr>
            <a:grpSpLocks/>
          </p:cNvGrpSpPr>
          <p:nvPr/>
        </p:nvGrpSpPr>
        <p:grpSpPr bwMode="auto">
          <a:xfrm>
            <a:off x="0" y="739775"/>
            <a:ext cx="5049838" cy="95250"/>
            <a:chOff x="2949499" y="6048376"/>
            <a:chExt cx="5051500" cy="95248"/>
          </a:xfrm>
        </p:grpSpPr>
        <p:cxnSp>
          <p:nvCxnSpPr>
            <p:cNvPr id="35" name="Conector reto 34"/>
            <p:cNvCxnSpPr/>
            <p:nvPr/>
          </p:nvCxnSpPr>
          <p:spPr>
            <a:xfrm>
              <a:off x="2949499" y="6096000"/>
              <a:ext cx="4965747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Arredondar Retângulo em um Canto Diagonal 35"/>
            <p:cNvSpPr/>
            <p:nvPr/>
          </p:nvSpPr>
          <p:spPr>
            <a:xfrm>
              <a:off x="7905718" y="6048376"/>
              <a:ext cx="95281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37" name="Rectangle 7"/>
          <p:cNvSpPr/>
          <p:nvPr/>
        </p:nvSpPr>
        <p:spPr>
          <a:xfrm>
            <a:off x="180975" y="787400"/>
            <a:ext cx="511175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FORMALIZAÇÃO</a:t>
            </a:r>
          </a:p>
        </p:txBody>
      </p:sp>
      <p:grpSp>
        <p:nvGrpSpPr>
          <p:cNvPr id="68" name="Grupo 67"/>
          <p:cNvGrpSpPr>
            <a:grpSpLocks/>
          </p:cNvGrpSpPr>
          <p:nvPr/>
        </p:nvGrpSpPr>
        <p:grpSpPr bwMode="auto">
          <a:xfrm>
            <a:off x="820738" y="3040063"/>
            <a:ext cx="2527300" cy="2409825"/>
            <a:chOff x="517550" y="2852936"/>
            <a:chExt cx="2880612" cy="2746375"/>
          </a:xfrm>
        </p:grpSpPr>
        <p:sp>
          <p:nvSpPr>
            <p:cNvPr id="50" name="Freeform 31"/>
            <p:cNvSpPr>
              <a:spLocks/>
            </p:cNvSpPr>
            <p:nvPr/>
          </p:nvSpPr>
          <p:spPr bwMode="auto">
            <a:xfrm>
              <a:off x="1890738" y="2852936"/>
              <a:ext cx="1373188" cy="1878013"/>
            </a:xfrm>
            <a:custGeom>
              <a:avLst/>
              <a:gdLst>
                <a:gd name="T0" fmla="*/ 88 w 1730"/>
                <a:gd name="T1" fmla="*/ 2 h 2366"/>
                <a:gd name="T2" fmla="*/ 263 w 1730"/>
                <a:gd name="T3" fmla="*/ 19 h 2366"/>
                <a:gd name="T4" fmla="*/ 432 w 1730"/>
                <a:gd name="T5" fmla="*/ 53 h 2366"/>
                <a:gd name="T6" fmla="*/ 595 w 1730"/>
                <a:gd name="T7" fmla="*/ 103 h 2366"/>
                <a:gd name="T8" fmla="*/ 751 w 1730"/>
                <a:gd name="T9" fmla="*/ 169 h 2366"/>
                <a:gd name="T10" fmla="*/ 897 w 1730"/>
                <a:gd name="T11" fmla="*/ 249 h 2366"/>
                <a:gd name="T12" fmla="*/ 1035 w 1730"/>
                <a:gd name="T13" fmla="*/ 343 h 2366"/>
                <a:gd name="T14" fmla="*/ 1164 w 1730"/>
                <a:gd name="T15" fmla="*/ 449 h 2366"/>
                <a:gd name="T16" fmla="*/ 1281 w 1730"/>
                <a:gd name="T17" fmla="*/ 566 h 2366"/>
                <a:gd name="T18" fmla="*/ 1386 w 1730"/>
                <a:gd name="T19" fmla="*/ 693 h 2366"/>
                <a:gd name="T20" fmla="*/ 1479 w 1730"/>
                <a:gd name="T21" fmla="*/ 831 h 2366"/>
                <a:gd name="T22" fmla="*/ 1559 w 1730"/>
                <a:gd name="T23" fmla="*/ 979 h 2366"/>
                <a:gd name="T24" fmla="*/ 1625 w 1730"/>
                <a:gd name="T25" fmla="*/ 1135 h 2366"/>
                <a:gd name="T26" fmla="*/ 1674 w 1730"/>
                <a:gd name="T27" fmla="*/ 1296 h 2366"/>
                <a:gd name="T28" fmla="*/ 1709 w 1730"/>
                <a:gd name="T29" fmla="*/ 1465 h 2366"/>
                <a:gd name="T30" fmla="*/ 1726 w 1730"/>
                <a:gd name="T31" fmla="*/ 1640 h 2366"/>
                <a:gd name="T32" fmla="*/ 1728 w 1730"/>
                <a:gd name="T33" fmla="*/ 1811 h 2366"/>
                <a:gd name="T34" fmla="*/ 1713 w 1730"/>
                <a:gd name="T35" fmla="*/ 1972 h 2366"/>
                <a:gd name="T36" fmla="*/ 1682 w 1730"/>
                <a:gd name="T37" fmla="*/ 2131 h 2366"/>
                <a:gd name="T38" fmla="*/ 1636 w 1730"/>
                <a:gd name="T39" fmla="*/ 2289 h 2366"/>
                <a:gd name="T40" fmla="*/ 805 w 1730"/>
                <a:gd name="T41" fmla="*/ 2047 h 2366"/>
                <a:gd name="T42" fmla="*/ 833 w 1730"/>
                <a:gd name="T43" fmla="*/ 1962 h 2366"/>
                <a:gd name="T44" fmla="*/ 853 w 1730"/>
                <a:gd name="T45" fmla="*/ 1878 h 2366"/>
                <a:gd name="T46" fmla="*/ 862 w 1730"/>
                <a:gd name="T47" fmla="*/ 1793 h 2366"/>
                <a:gd name="T48" fmla="*/ 864 w 1730"/>
                <a:gd name="T49" fmla="*/ 1709 h 2366"/>
                <a:gd name="T50" fmla="*/ 858 w 1730"/>
                <a:gd name="T51" fmla="*/ 1624 h 2366"/>
                <a:gd name="T52" fmla="*/ 845 w 1730"/>
                <a:gd name="T53" fmla="*/ 1544 h 2366"/>
                <a:gd name="T54" fmla="*/ 824 w 1730"/>
                <a:gd name="T55" fmla="*/ 1463 h 2366"/>
                <a:gd name="T56" fmla="*/ 757 w 1730"/>
                <a:gd name="T57" fmla="*/ 1311 h 2366"/>
                <a:gd name="T58" fmla="*/ 662 w 1730"/>
                <a:gd name="T59" fmla="*/ 1173 h 2366"/>
                <a:gd name="T60" fmla="*/ 543 w 1730"/>
                <a:gd name="T61" fmla="*/ 1056 h 2366"/>
                <a:gd name="T62" fmla="*/ 399 w 1730"/>
                <a:gd name="T63" fmla="*/ 962 h 2366"/>
                <a:gd name="T64" fmla="*/ 242 w 1730"/>
                <a:gd name="T65" fmla="*/ 898 h 2366"/>
                <a:gd name="T66" fmla="*/ 83 w 1730"/>
                <a:gd name="T67" fmla="*/ 868 h 2366"/>
                <a:gd name="T68" fmla="*/ 0 w 1730"/>
                <a:gd name="T69" fmla="*/ 864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30" h="2366">
                  <a:moveTo>
                    <a:pt x="0" y="0"/>
                  </a:moveTo>
                  <a:lnTo>
                    <a:pt x="88" y="2"/>
                  </a:lnTo>
                  <a:lnTo>
                    <a:pt x="177" y="7"/>
                  </a:lnTo>
                  <a:lnTo>
                    <a:pt x="263" y="19"/>
                  </a:lnTo>
                  <a:lnTo>
                    <a:pt x="350" y="34"/>
                  </a:lnTo>
                  <a:lnTo>
                    <a:pt x="432" y="53"/>
                  </a:lnTo>
                  <a:lnTo>
                    <a:pt x="515" y="76"/>
                  </a:lnTo>
                  <a:lnTo>
                    <a:pt x="595" y="103"/>
                  </a:lnTo>
                  <a:lnTo>
                    <a:pt x="674" y="134"/>
                  </a:lnTo>
                  <a:lnTo>
                    <a:pt x="751" y="169"/>
                  </a:lnTo>
                  <a:lnTo>
                    <a:pt x="824" y="207"/>
                  </a:lnTo>
                  <a:lnTo>
                    <a:pt x="897" y="249"/>
                  </a:lnTo>
                  <a:lnTo>
                    <a:pt x="968" y="293"/>
                  </a:lnTo>
                  <a:lnTo>
                    <a:pt x="1035" y="343"/>
                  </a:lnTo>
                  <a:lnTo>
                    <a:pt x="1100" y="393"/>
                  </a:lnTo>
                  <a:lnTo>
                    <a:pt x="1164" y="449"/>
                  </a:lnTo>
                  <a:lnTo>
                    <a:pt x="1223" y="505"/>
                  </a:lnTo>
                  <a:lnTo>
                    <a:pt x="1281" y="566"/>
                  </a:lnTo>
                  <a:lnTo>
                    <a:pt x="1335" y="628"/>
                  </a:lnTo>
                  <a:lnTo>
                    <a:pt x="1386" y="693"/>
                  </a:lnTo>
                  <a:lnTo>
                    <a:pt x="1434" y="762"/>
                  </a:lnTo>
                  <a:lnTo>
                    <a:pt x="1479" y="831"/>
                  </a:lnTo>
                  <a:lnTo>
                    <a:pt x="1521" y="904"/>
                  </a:lnTo>
                  <a:lnTo>
                    <a:pt x="1559" y="979"/>
                  </a:lnTo>
                  <a:lnTo>
                    <a:pt x="1594" y="1056"/>
                  </a:lnTo>
                  <a:lnTo>
                    <a:pt x="1625" y="1135"/>
                  </a:lnTo>
                  <a:lnTo>
                    <a:pt x="1651" y="1213"/>
                  </a:lnTo>
                  <a:lnTo>
                    <a:pt x="1674" y="1296"/>
                  </a:lnTo>
                  <a:lnTo>
                    <a:pt x="1694" y="1380"/>
                  </a:lnTo>
                  <a:lnTo>
                    <a:pt x="1709" y="1465"/>
                  </a:lnTo>
                  <a:lnTo>
                    <a:pt x="1721" y="1551"/>
                  </a:lnTo>
                  <a:lnTo>
                    <a:pt x="1726" y="1640"/>
                  </a:lnTo>
                  <a:lnTo>
                    <a:pt x="1730" y="1728"/>
                  </a:lnTo>
                  <a:lnTo>
                    <a:pt x="1728" y="1811"/>
                  </a:lnTo>
                  <a:lnTo>
                    <a:pt x="1722" y="1891"/>
                  </a:lnTo>
                  <a:lnTo>
                    <a:pt x="1713" y="1972"/>
                  </a:lnTo>
                  <a:lnTo>
                    <a:pt x="1699" y="2053"/>
                  </a:lnTo>
                  <a:lnTo>
                    <a:pt x="1682" y="2131"/>
                  </a:lnTo>
                  <a:lnTo>
                    <a:pt x="1661" y="2210"/>
                  </a:lnTo>
                  <a:lnTo>
                    <a:pt x="1636" y="2289"/>
                  </a:lnTo>
                  <a:lnTo>
                    <a:pt x="1607" y="2366"/>
                  </a:lnTo>
                  <a:lnTo>
                    <a:pt x="805" y="2047"/>
                  </a:lnTo>
                  <a:lnTo>
                    <a:pt x="820" y="2005"/>
                  </a:lnTo>
                  <a:lnTo>
                    <a:pt x="833" y="1962"/>
                  </a:lnTo>
                  <a:lnTo>
                    <a:pt x="843" y="1920"/>
                  </a:lnTo>
                  <a:lnTo>
                    <a:pt x="853" y="1878"/>
                  </a:lnTo>
                  <a:lnTo>
                    <a:pt x="858" y="1836"/>
                  </a:lnTo>
                  <a:lnTo>
                    <a:pt x="862" y="1793"/>
                  </a:lnTo>
                  <a:lnTo>
                    <a:pt x="864" y="1751"/>
                  </a:lnTo>
                  <a:lnTo>
                    <a:pt x="864" y="1709"/>
                  </a:lnTo>
                  <a:lnTo>
                    <a:pt x="862" y="1667"/>
                  </a:lnTo>
                  <a:lnTo>
                    <a:pt x="858" y="1624"/>
                  </a:lnTo>
                  <a:lnTo>
                    <a:pt x="853" y="1584"/>
                  </a:lnTo>
                  <a:lnTo>
                    <a:pt x="845" y="1544"/>
                  </a:lnTo>
                  <a:lnTo>
                    <a:pt x="835" y="1503"/>
                  </a:lnTo>
                  <a:lnTo>
                    <a:pt x="824" y="1463"/>
                  </a:lnTo>
                  <a:lnTo>
                    <a:pt x="793" y="1384"/>
                  </a:lnTo>
                  <a:lnTo>
                    <a:pt x="757" y="1311"/>
                  </a:lnTo>
                  <a:lnTo>
                    <a:pt x="714" y="1240"/>
                  </a:lnTo>
                  <a:lnTo>
                    <a:pt x="662" y="1173"/>
                  </a:lnTo>
                  <a:lnTo>
                    <a:pt x="607" y="1112"/>
                  </a:lnTo>
                  <a:lnTo>
                    <a:pt x="543" y="1056"/>
                  </a:lnTo>
                  <a:lnTo>
                    <a:pt x="474" y="1004"/>
                  </a:lnTo>
                  <a:lnTo>
                    <a:pt x="399" y="962"/>
                  </a:lnTo>
                  <a:lnTo>
                    <a:pt x="319" y="923"/>
                  </a:lnTo>
                  <a:lnTo>
                    <a:pt x="242" y="898"/>
                  </a:lnTo>
                  <a:lnTo>
                    <a:pt x="161" y="879"/>
                  </a:lnTo>
                  <a:lnTo>
                    <a:pt x="83" y="868"/>
                  </a:lnTo>
                  <a:lnTo>
                    <a:pt x="40" y="864"/>
                  </a:lnTo>
                  <a:lnTo>
                    <a:pt x="0" y="86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ECC12">
                    <a:shade val="30000"/>
                    <a:satMod val="115000"/>
                  </a:srgbClr>
                </a:gs>
                <a:gs pos="50000">
                  <a:srgbClr val="DECC12">
                    <a:shade val="67500"/>
                    <a:satMod val="115000"/>
                  </a:srgbClr>
                </a:gs>
                <a:gs pos="100000">
                  <a:srgbClr val="DECC12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517550" y="2852936"/>
              <a:ext cx="2647951" cy="2746375"/>
            </a:xfrm>
            <a:custGeom>
              <a:avLst/>
              <a:gdLst>
                <a:gd name="T0" fmla="*/ 3262 w 3335"/>
                <a:gd name="T1" fmla="*/ 2527 h 3458"/>
                <a:gd name="T2" fmla="*/ 3126 w 3335"/>
                <a:gd name="T3" fmla="*/ 2746 h 3458"/>
                <a:gd name="T4" fmla="*/ 2963 w 3335"/>
                <a:gd name="T5" fmla="*/ 2940 h 3458"/>
                <a:gd name="T6" fmla="*/ 2773 w 3335"/>
                <a:gd name="T7" fmla="*/ 3107 h 3458"/>
                <a:gd name="T8" fmla="*/ 2563 w 3335"/>
                <a:gd name="T9" fmla="*/ 3243 h 3458"/>
                <a:gd name="T10" fmla="*/ 2339 w 3335"/>
                <a:gd name="T11" fmla="*/ 3347 h 3458"/>
                <a:gd name="T12" fmla="*/ 2099 w 3335"/>
                <a:gd name="T13" fmla="*/ 3418 h 3458"/>
                <a:gd name="T14" fmla="*/ 1851 w 3335"/>
                <a:gd name="T15" fmla="*/ 3454 h 3458"/>
                <a:gd name="T16" fmla="*/ 1599 w 3335"/>
                <a:gd name="T17" fmla="*/ 3452 h 3458"/>
                <a:gd name="T18" fmla="*/ 1344 w 3335"/>
                <a:gd name="T19" fmla="*/ 3414 h 3458"/>
                <a:gd name="T20" fmla="*/ 1092 w 3335"/>
                <a:gd name="T21" fmla="*/ 3335 h 3458"/>
                <a:gd name="T22" fmla="*/ 854 w 3335"/>
                <a:gd name="T23" fmla="*/ 3220 h 3458"/>
                <a:gd name="T24" fmla="*/ 643 w 3335"/>
                <a:gd name="T25" fmla="*/ 3074 h 3458"/>
                <a:gd name="T26" fmla="*/ 457 w 3335"/>
                <a:gd name="T27" fmla="*/ 2901 h 3458"/>
                <a:gd name="T28" fmla="*/ 301 w 3335"/>
                <a:gd name="T29" fmla="*/ 2705 h 3458"/>
                <a:gd name="T30" fmla="*/ 177 w 3335"/>
                <a:gd name="T31" fmla="*/ 2490 h 3458"/>
                <a:gd name="T32" fmla="*/ 82 w 3335"/>
                <a:gd name="T33" fmla="*/ 2260 h 3458"/>
                <a:gd name="T34" fmla="*/ 23 w 3335"/>
                <a:gd name="T35" fmla="*/ 2018 h 3458"/>
                <a:gd name="T36" fmla="*/ 0 w 3335"/>
                <a:gd name="T37" fmla="*/ 1768 h 3458"/>
                <a:gd name="T38" fmla="*/ 11 w 3335"/>
                <a:gd name="T39" fmla="*/ 1513 h 3458"/>
                <a:gd name="T40" fmla="*/ 63 w 3335"/>
                <a:gd name="T41" fmla="*/ 1259 h 3458"/>
                <a:gd name="T42" fmla="*/ 146 w 3335"/>
                <a:gd name="T43" fmla="*/ 1031 h 3458"/>
                <a:gd name="T44" fmla="*/ 236 w 3335"/>
                <a:gd name="T45" fmla="*/ 856 h 3458"/>
                <a:gd name="T46" fmla="*/ 382 w 3335"/>
                <a:gd name="T47" fmla="*/ 643 h 3458"/>
                <a:gd name="T48" fmla="*/ 655 w 3335"/>
                <a:gd name="T49" fmla="*/ 374 h 3458"/>
                <a:gd name="T50" fmla="*/ 810 w 3335"/>
                <a:gd name="T51" fmla="*/ 263 h 3458"/>
                <a:gd name="T52" fmla="*/ 977 w 3335"/>
                <a:gd name="T53" fmla="*/ 171 h 3458"/>
                <a:gd name="T54" fmla="*/ 1154 w 3335"/>
                <a:gd name="T55" fmla="*/ 98 h 3458"/>
                <a:gd name="T56" fmla="*/ 1338 w 3335"/>
                <a:gd name="T57" fmla="*/ 44 h 3458"/>
                <a:gd name="T58" fmla="*/ 1530 w 3335"/>
                <a:gd name="T59" fmla="*/ 9 h 3458"/>
                <a:gd name="T60" fmla="*/ 1728 w 3335"/>
                <a:gd name="T61" fmla="*/ 0 h 3458"/>
                <a:gd name="T62" fmla="*/ 1640 w 3335"/>
                <a:gd name="T63" fmla="*/ 868 h 3458"/>
                <a:gd name="T64" fmla="*/ 1513 w 3335"/>
                <a:gd name="T65" fmla="*/ 891 h 3458"/>
                <a:gd name="T66" fmla="*/ 1392 w 3335"/>
                <a:gd name="T67" fmla="*/ 931 h 3458"/>
                <a:gd name="T68" fmla="*/ 1179 w 3335"/>
                <a:gd name="T69" fmla="*/ 1062 h 3458"/>
                <a:gd name="T70" fmla="*/ 1012 w 3335"/>
                <a:gd name="T71" fmla="*/ 1244 h 3458"/>
                <a:gd name="T72" fmla="*/ 916 w 3335"/>
                <a:gd name="T73" fmla="*/ 1430 h 3458"/>
                <a:gd name="T74" fmla="*/ 881 w 3335"/>
                <a:gd name="T75" fmla="*/ 1553 h 3458"/>
                <a:gd name="T76" fmla="*/ 864 w 3335"/>
                <a:gd name="T77" fmla="*/ 1684 h 3458"/>
                <a:gd name="T78" fmla="*/ 868 w 3335"/>
                <a:gd name="T79" fmla="*/ 1816 h 3458"/>
                <a:gd name="T80" fmla="*/ 891 w 3335"/>
                <a:gd name="T81" fmla="*/ 1945 h 3458"/>
                <a:gd name="T82" fmla="*/ 931 w 3335"/>
                <a:gd name="T83" fmla="*/ 2064 h 3458"/>
                <a:gd name="T84" fmla="*/ 1062 w 3335"/>
                <a:gd name="T85" fmla="*/ 2279 h 3458"/>
                <a:gd name="T86" fmla="*/ 1244 w 3335"/>
                <a:gd name="T87" fmla="*/ 2444 h 3458"/>
                <a:gd name="T88" fmla="*/ 1430 w 3335"/>
                <a:gd name="T89" fmla="*/ 2540 h 3458"/>
                <a:gd name="T90" fmla="*/ 1553 w 3335"/>
                <a:gd name="T91" fmla="*/ 2575 h 3458"/>
                <a:gd name="T92" fmla="*/ 1684 w 3335"/>
                <a:gd name="T93" fmla="*/ 2592 h 3458"/>
                <a:gd name="T94" fmla="*/ 1859 w 3335"/>
                <a:gd name="T95" fmla="*/ 2583 h 3458"/>
                <a:gd name="T96" fmla="*/ 2045 w 3335"/>
                <a:gd name="T97" fmla="*/ 2533 h 3458"/>
                <a:gd name="T98" fmla="*/ 2214 w 3335"/>
                <a:gd name="T99" fmla="*/ 2444 h 3458"/>
                <a:gd name="T100" fmla="*/ 2360 w 3335"/>
                <a:gd name="T101" fmla="*/ 2319 h 3458"/>
                <a:gd name="T102" fmla="*/ 2475 w 3335"/>
                <a:gd name="T103" fmla="*/ 2164 h 3458"/>
                <a:gd name="T104" fmla="*/ 3335 w 3335"/>
                <a:gd name="T105" fmla="*/ 2366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35" h="3458">
                  <a:moveTo>
                    <a:pt x="3335" y="2366"/>
                  </a:moveTo>
                  <a:lnTo>
                    <a:pt x="3301" y="2446"/>
                  </a:lnTo>
                  <a:lnTo>
                    <a:pt x="3262" y="2527"/>
                  </a:lnTo>
                  <a:lnTo>
                    <a:pt x="3220" y="2602"/>
                  </a:lnTo>
                  <a:lnTo>
                    <a:pt x="3176" y="2677"/>
                  </a:lnTo>
                  <a:lnTo>
                    <a:pt x="3126" y="2746"/>
                  </a:lnTo>
                  <a:lnTo>
                    <a:pt x="3074" y="2815"/>
                  </a:lnTo>
                  <a:lnTo>
                    <a:pt x="3020" y="2878"/>
                  </a:lnTo>
                  <a:lnTo>
                    <a:pt x="2963" y="2940"/>
                  </a:lnTo>
                  <a:lnTo>
                    <a:pt x="2901" y="2999"/>
                  </a:lnTo>
                  <a:lnTo>
                    <a:pt x="2838" y="3055"/>
                  </a:lnTo>
                  <a:lnTo>
                    <a:pt x="2773" y="3107"/>
                  </a:lnTo>
                  <a:lnTo>
                    <a:pt x="2705" y="3155"/>
                  </a:lnTo>
                  <a:lnTo>
                    <a:pt x="2636" y="3201"/>
                  </a:lnTo>
                  <a:lnTo>
                    <a:pt x="2563" y="3243"/>
                  </a:lnTo>
                  <a:lnTo>
                    <a:pt x="2490" y="3280"/>
                  </a:lnTo>
                  <a:lnTo>
                    <a:pt x="2415" y="3316"/>
                  </a:lnTo>
                  <a:lnTo>
                    <a:pt x="2339" y="3347"/>
                  </a:lnTo>
                  <a:lnTo>
                    <a:pt x="2260" y="3374"/>
                  </a:lnTo>
                  <a:lnTo>
                    <a:pt x="2179" y="3397"/>
                  </a:lnTo>
                  <a:lnTo>
                    <a:pt x="2099" y="3418"/>
                  </a:lnTo>
                  <a:lnTo>
                    <a:pt x="2018" y="3433"/>
                  </a:lnTo>
                  <a:lnTo>
                    <a:pt x="1935" y="3445"/>
                  </a:lnTo>
                  <a:lnTo>
                    <a:pt x="1851" y="3454"/>
                  </a:lnTo>
                  <a:lnTo>
                    <a:pt x="1768" y="3458"/>
                  </a:lnTo>
                  <a:lnTo>
                    <a:pt x="1684" y="3458"/>
                  </a:lnTo>
                  <a:lnTo>
                    <a:pt x="1599" y="3452"/>
                  </a:lnTo>
                  <a:lnTo>
                    <a:pt x="1513" y="3445"/>
                  </a:lnTo>
                  <a:lnTo>
                    <a:pt x="1428" y="3431"/>
                  </a:lnTo>
                  <a:lnTo>
                    <a:pt x="1344" y="3414"/>
                  </a:lnTo>
                  <a:lnTo>
                    <a:pt x="1260" y="3393"/>
                  </a:lnTo>
                  <a:lnTo>
                    <a:pt x="1175" y="3366"/>
                  </a:lnTo>
                  <a:lnTo>
                    <a:pt x="1092" y="3335"/>
                  </a:lnTo>
                  <a:lnTo>
                    <a:pt x="1010" y="3301"/>
                  </a:lnTo>
                  <a:lnTo>
                    <a:pt x="931" y="3262"/>
                  </a:lnTo>
                  <a:lnTo>
                    <a:pt x="854" y="3220"/>
                  </a:lnTo>
                  <a:lnTo>
                    <a:pt x="781" y="3176"/>
                  </a:lnTo>
                  <a:lnTo>
                    <a:pt x="710" y="3126"/>
                  </a:lnTo>
                  <a:lnTo>
                    <a:pt x="643" y="3074"/>
                  </a:lnTo>
                  <a:lnTo>
                    <a:pt x="578" y="3020"/>
                  </a:lnTo>
                  <a:lnTo>
                    <a:pt x="516" y="2963"/>
                  </a:lnTo>
                  <a:lnTo>
                    <a:pt x="457" y="2901"/>
                  </a:lnTo>
                  <a:lnTo>
                    <a:pt x="403" y="2838"/>
                  </a:lnTo>
                  <a:lnTo>
                    <a:pt x="349" y="2773"/>
                  </a:lnTo>
                  <a:lnTo>
                    <a:pt x="301" y="2705"/>
                  </a:lnTo>
                  <a:lnTo>
                    <a:pt x="257" y="2636"/>
                  </a:lnTo>
                  <a:lnTo>
                    <a:pt x="215" y="2563"/>
                  </a:lnTo>
                  <a:lnTo>
                    <a:pt x="177" y="2490"/>
                  </a:lnTo>
                  <a:lnTo>
                    <a:pt x="142" y="2415"/>
                  </a:lnTo>
                  <a:lnTo>
                    <a:pt x="109" y="2339"/>
                  </a:lnTo>
                  <a:lnTo>
                    <a:pt x="82" y="2260"/>
                  </a:lnTo>
                  <a:lnTo>
                    <a:pt x="59" y="2179"/>
                  </a:lnTo>
                  <a:lnTo>
                    <a:pt x="40" y="2099"/>
                  </a:lnTo>
                  <a:lnTo>
                    <a:pt x="23" y="2018"/>
                  </a:lnTo>
                  <a:lnTo>
                    <a:pt x="11" y="1935"/>
                  </a:lnTo>
                  <a:lnTo>
                    <a:pt x="4" y="1851"/>
                  </a:lnTo>
                  <a:lnTo>
                    <a:pt x="0" y="1768"/>
                  </a:lnTo>
                  <a:lnTo>
                    <a:pt x="0" y="1684"/>
                  </a:lnTo>
                  <a:lnTo>
                    <a:pt x="4" y="1599"/>
                  </a:lnTo>
                  <a:lnTo>
                    <a:pt x="11" y="1513"/>
                  </a:lnTo>
                  <a:lnTo>
                    <a:pt x="25" y="1428"/>
                  </a:lnTo>
                  <a:lnTo>
                    <a:pt x="42" y="1344"/>
                  </a:lnTo>
                  <a:lnTo>
                    <a:pt x="63" y="1259"/>
                  </a:lnTo>
                  <a:lnTo>
                    <a:pt x="90" y="1175"/>
                  </a:lnTo>
                  <a:lnTo>
                    <a:pt x="121" y="1092"/>
                  </a:lnTo>
                  <a:lnTo>
                    <a:pt x="146" y="1031"/>
                  </a:lnTo>
                  <a:lnTo>
                    <a:pt x="175" y="971"/>
                  </a:lnTo>
                  <a:lnTo>
                    <a:pt x="203" y="912"/>
                  </a:lnTo>
                  <a:lnTo>
                    <a:pt x="236" y="856"/>
                  </a:lnTo>
                  <a:lnTo>
                    <a:pt x="269" y="800"/>
                  </a:lnTo>
                  <a:lnTo>
                    <a:pt x="305" y="747"/>
                  </a:lnTo>
                  <a:lnTo>
                    <a:pt x="382" y="643"/>
                  </a:lnTo>
                  <a:lnTo>
                    <a:pt x="466" y="545"/>
                  </a:lnTo>
                  <a:lnTo>
                    <a:pt x="557" y="457"/>
                  </a:lnTo>
                  <a:lnTo>
                    <a:pt x="655" y="374"/>
                  </a:lnTo>
                  <a:lnTo>
                    <a:pt x="705" y="334"/>
                  </a:lnTo>
                  <a:lnTo>
                    <a:pt x="756" y="297"/>
                  </a:lnTo>
                  <a:lnTo>
                    <a:pt x="810" y="263"/>
                  </a:lnTo>
                  <a:lnTo>
                    <a:pt x="864" y="230"/>
                  </a:lnTo>
                  <a:lnTo>
                    <a:pt x="920" y="199"/>
                  </a:lnTo>
                  <a:lnTo>
                    <a:pt x="977" y="171"/>
                  </a:lnTo>
                  <a:lnTo>
                    <a:pt x="1035" y="144"/>
                  </a:lnTo>
                  <a:lnTo>
                    <a:pt x="1094" y="119"/>
                  </a:lnTo>
                  <a:lnTo>
                    <a:pt x="1154" y="98"/>
                  </a:lnTo>
                  <a:lnTo>
                    <a:pt x="1215" y="76"/>
                  </a:lnTo>
                  <a:lnTo>
                    <a:pt x="1277" y="59"/>
                  </a:lnTo>
                  <a:lnTo>
                    <a:pt x="1338" y="44"/>
                  </a:lnTo>
                  <a:lnTo>
                    <a:pt x="1402" y="30"/>
                  </a:lnTo>
                  <a:lnTo>
                    <a:pt x="1467" y="19"/>
                  </a:lnTo>
                  <a:lnTo>
                    <a:pt x="1530" y="9"/>
                  </a:lnTo>
                  <a:lnTo>
                    <a:pt x="1596" y="4"/>
                  </a:lnTo>
                  <a:lnTo>
                    <a:pt x="1663" y="0"/>
                  </a:lnTo>
                  <a:lnTo>
                    <a:pt x="1728" y="0"/>
                  </a:lnTo>
                  <a:lnTo>
                    <a:pt x="1728" y="864"/>
                  </a:lnTo>
                  <a:lnTo>
                    <a:pt x="1684" y="864"/>
                  </a:lnTo>
                  <a:lnTo>
                    <a:pt x="1640" y="868"/>
                  </a:lnTo>
                  <a:lnTo>
                    <a:pt x="1597" y="873"/>
                  </a:lnTo>
                  <a:lnTo>
                    <a:pt x="1553" y="881"/>
                  </a:lnTo>
                  <a:lnTo>
                    <a:pt x="1513" y="891"/>
                  </a:lnTo>
                  <a:lnTo>
                    <a:pt x="1471" y="902"/>
                  </a:lnTo>
                  <a:lnTo>
                    <a:pt x="1430" y="916"/>
                  </a:lnTo>
                  <a:lnTo>
                    <a:pt x="1392" y="931"/>
                  </a:lnTo>
                  <a:lnTo>
                    <a:pt x="1315" y="968"/>
                  </a:lnTo>
                  <a:lnTo>
                    <a:pt x="1244" y="1012"/>
                  </a:lnTo>
                  <a:lnTo>
                    <a:pt x="1179" y="1062"/>
                  </a:lnTo>
                  <a:lnTo>
                    <a:pt x="1117" y="1117"/>
                  </a:lnTo>
                  <a:lnTo>
                    <a:pt x="1062" y="1179"/>
                  </a:lnTo>
                  <a:lnTo>
                    <a:pt x="1012" y="1244"/>
                  </a:lnTo>
                  <a:lnTo>
                    <a:pt x="968" y="1315"/>
                  </a:lnTo>
                  <a:lnTo>
                    <a:pt x="931" y="1392"/>
                  </a:lnTo>
                  <a:lnTo>
                    <a:pt x="916" y="1430"/>
                  </a:lnTo>
                  <a:lnTo>
                    <a:pt x="902" y="1471"/>
                  </a:lnTo>
                  <a:lnTo>
                    <a:pt x="891" y="1513"/>
                  </a:lnTo>
                  <a:lnTo>
                    <a:pt x="881" y="1553"/>
                  </a:lnTo>
                  <a:lnTo>
                    <a:pt x="874" y="1597"/>
                  </a:lnTo>
                  <a:lnTo>
                    <a:pt x="868" y="1640"/>
                  </a:lnTo>
                  <a:lnTo>
                    <a:pt x="864" y="1684"/>
                  </a:lnTo>
                  <a:lnTo>
                    <a:pt x="864" y="1728"/>
                  </a:lnTo>
                  <a:lnTo>
                    <a:pt x="864" y="1772"/>
                  </a:lnTo>
                  <a:lnTo>
                    <a:pt x="868" y="1816"/>
                  </a:lnTo>
                  <a:lnTo>
                    <a:pt x="874" y="1861"/>
                  </a:lnTo>
                  <a:lnTo>
                    <a:pt x="881" y="1903"/>
                  </a:lnTo>
                  <a:lnTo>
                    <a:pt x="891" y="1945"/>
                  </a:lnTo>
                  <a:lnTo>
                    <a:pt x="902" y="1985"/>
                  </a:lnTo>
                  <a:lnTo>
                    <a:pt x="916" y="2026"/>
                  </a:lnTo>
                  <a:lnTo>
                    <a:pt x="931" y="2064"/>
                  </a:lnTo>
                  <a:lnTo>
                    <a:pt x="968" y="2141"/>
                  </a:lnTo>
                  <a:lnTo>
                    <a:pt x="1012" y="2212"/>
                  </a:lnTo>
                  <a:lnTo>
                    <a:pt x="1062" y="2279"/>
                  </a:lnTo>
                  <a:lnTo>
                    <a:pt x="1117" y="2341"/>
                  </a:lnTo>
                  <a:lnTo>
                    <a:pt x="1179" y="2396"/>
                  </a:lnTo>
                  <a:lnTo>
                    <a:pt x="1244" y="2444"/>
                  </a:lnTo>
                  <a:lnTo>
                    <a:pt x="1315" y="2488"/>
                  </a:lnTo>
                  <a:lnTo>
                    <a:pt x="1392" y="2525"/>
                  </a:lnTo>
                  <a:lnTo>
                    <a:pt x="1430" y="2540"/>
                  </a:lnTo>
                  <a:lnTo>
                    <a:pt x="1471" y="2554"/>
                  </a:lnTo>
                  <a:lnTo>
                    <a:pt x="1513" y="2565"/>
                  </a:lnTo>
                  <a:lnTo>
                    <a:pt x="1553" y="2575"/>
                  </a:lnTo>
                  <a:lnTo>
                    <a:pt x="1597" y="2583"/>
                  </a:lnTo>
                  <a:lnTo>
                    <a:pt x="1640" y="2588"/>
                  </a:lnTo>
                  <a:lnTo>
                    <a:pt x="1684" y="2592"/>
                  </a:lnTo>
                  <a:lnTo>
                    <a:pt x="1728" y="2592"/>
                  </a:lnTo>
                  <a:lnTo>
                    <a:pt x="1793" y="2590"/>
                  </a:lnTo>
                  <a:lnTo>
                    <a:pt x="1859" y="2583"/>
                  </a:lnTo>
                  <a:lnTo>
                    <a:pt x="1924" y="2571"/>
                  </a:lnTo>
                  <a:lnTo>
                    <a:pt x="1985" y="2554"/>
                  </a:lnTo>
                  <a:lnTo>
                    <a:pt x="2045" y="2533"/>
                  </a:lnTo>
                  <a:lnTo>
                    <a:pt x="2104" y="2508"/>
                  </a:lnTo>
                  <a:lnTo>
                    <a:pt x="2160" y="2477"/>
                  </a:lnTo>
                  <a:lnTo>
                    <a:pt x="2214" y="2444"/>
                  </a:lnTo>
                  <a:lnTo>
                    <a:pt x="2266" y="2406"/>
                  </a:lnTo>
                  <a:lnTo>
                    <a:pt x="2314" y="2364"/>
                  </a:lnTo>
                  <a:lnTo>
                    <a:pt x="2360" y="2319"/>
                  </a:lnTo>
                  <a:lnTo>
                    <a:pt x="2402" y="2271"/>
                  </a:lnTo>
                  <a:lnTo>
                    <a:pt x="2440" y="2220"/>
                  </a:lnTo>
                  <a:lnTo>
                    <a:pt x="2475" y="2164"/>
                  </a:lnTo>
                  <a:lnTo>
                    <a:pt x="2506" y="2106"/>
                  </a:lnTo>
                  <a:lnTo>
                    <a:pt x="2533" y="2047"/>
                  </a:lnTo>
                  <a:lnTo>
                    <a:pt x="3335" y="236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64C7">
                    <a:shade val="30000"/>
                    <a:satMod val="115000"/>
                  </a:srgbClr>
                </a:gs>
                <a:gs pos="50000">
                  <a:srgbClr val="0064C7">
                    <a:shade val="67500"/>
                    <a:satMod val="115000"/>
                  </a:srgbClr>
                </a:gs>
                <a:gs pos="100000">
                  <a:srgbClr val="0064C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9" name="Rectangle 7"/>
            <p:cNvSpPr/>
            <p:nvPr/>
          </p:nvSpPr>
          <p:spPr>
            <a:xfrm>
              <a:off x="2222033" y="3298001"/>
              <a:ext cx="1176129" cy="6664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3200" b="1" i="1" spc="40" dirty="0" smtClean="0">
                  <a:solidFill>
                    <a:srgbClr val="454647"/>
                  </a:solidFill>
                  <a:latin typeface="Arial" pitchFamily="34" charset="0"/>
                  <a:cs typeface="Arial" pitchFamily="34" charset="0"/>
                </a:rPr>
                <a:t>32</a:t>
              </a:r>
              <a:r>
                <a:rPr lang="pt-BR" sz="2000" b="1" i="1" spc="40" dirty="0" smtClean="0">
                  <a:solidFill>
                    <a:srgbClr val="454647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pt-BR" sz="20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7"/>
            <p:cNvSpPr/>
            <p:nvPr/>
          </p:nvSpPr>
          <p:spPr>
            <a:xfrm>
              <a:off x="593546" y="4598819"/>
              <a:ext cx="1176129" cy="6664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3200" b="1" i="1" spc="4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63%</a:t>
              </a:r>
              <a:endParaRPr lang="pt-BR" sz="2000" b="1" i="1" spc="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7" name="Grupo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4589" name="Imagem 28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0" name="Imagem 29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8" name="CaixaDeTexto 31"/>
          <p:cNvSpPr txBox="1">
            <a:spLocks noChangeArrowheads="1"/>
          </p:cNvSpPr>
          <p:nvPr/>
        </p:nvSpPr>
        <p:spPr bwMode="auto">
          <a:xfrm>
            <a:off x="180975" y="6446838"/>
            <a:ext cx="2647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i="1" dirty="0">
                <a:solidFill>
                  <a:srgbClr val="454647"/>
                </a:solidFill>
              </a:rPr>
              <a:t>Fonte: </a:t>
            </a:r>
            <a:r>
              <a:rPr lang="pt-BR" sz="1200" i="1" dirty="0" smtClean="0">
                <a:solidFill>
                  <a:srgbClr val="454647"/>
                </a:solidFill>
              </a:rPr>
              <a:t>Perfil do MEI 2015/</a:t>
            </a:r>
            <a:r>
              <a:rPr lang="pt-BR" sz="1200" i="1" dirty="0" err="1" smtClean="0">
                <a:solidFill>
                  <a:srgbClr val="454647"/>
                </a:solidFill>
              </a:rPr>
              <a:t>Sebrae</a:t>
            </a:r>
            <a:endParaRPr lang="pt-BR" sz="1200" i="1" dirty="0">
              <a:solidFill>
                <a:srgbClr val="454647"/>
              </a:solidFill>
            </a:endParaRPr>
          </a:p>
        </p:txBody>
      </p:sp>
      <p:sp>
        <p:nvSpPr>
          <p:cNvPr id="48" name="Retângulo 47"/>
          <p:cNvSpPr/>
          <p:nvPr/>
        </p:nvSpPr>
        <p:spPr bwMode="auto">
          <a:xfrm>
            <a:off x="6751103" y="3216286"/>
            <a:ext cx="1509713" cy="282575"/>
          </a:xfrm>
          <a:prstGeom prst="rect">
            <a:avLst/>
          </a:prstGeom>
          <a:gradFill flip="none" rotWithShape="1">
            <a:gsLst>
              <a:gs pos="0">
                <a:srgbClr val="DECC12">
                  <a:shade val="30000"/>
                  <a:satMod val="115000"/>
                </a:srgbClr>
              </a:gs>
              <a:gs pos="50000">
                <a:srgbClr val="DECC12">
                  <a:shade val="67500"/>
                  <a:satMod val="115000"/>
                </a:srgbClr>
              </a:gs>
              <a:gs pos="100000">
                <a:srgbClr val="DECC12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9" name="Grupo 28"/>
          <p:cNvGrpSpPr>
            <a:grpSpLocks/>
          </p:cNvGrpSpPr>
          <p:nvPr/>
        </p:nvGrpSpPr>
        <p:grpSpPr bwMode="auto">
          <a:xfrm>
            <a:off x="195263" y="3659188"/>
            <a:ext cx="2663825" cy="2108200"/>
            <a:chOff x="3504517" y="4762500"/>
            <a:chExt cx="2255676" cy="2107526"/>
          </a:xfrm>
        </p:grpSpPr>
        <p:sp>
          <p:nvSpPr>
            <p:cNvPr id="30" name="Arredondar Retângulo em um Canto Diagonal 29"/>
            <p:cNvSpPr/>
            <p:nvPr/>
          </p:nvSpPr>
          <p:spPr>
            <a:xfrm>
              <a:off x="3504517" y="4825980"/>
              <a:ext cx="2255676" cy="2044046"/>
            </a:xfrm>
            <a:prstGeom prst="round2DiagRect">
              <a:avLst>
                <a:gd name="adj1" fmla="val 3224"/>
                <a:gd name="adj2" fmla="val 0"/>
              </a:avLst>
            </a:prstGeom>
            <a:gradFill flip="none" rotWithShape="1">
              <a:gsLst>
                <a:gs pos="0">
                  <a:srgbClr val="0064C7">
                    <a:shade val="30000"/>
                    <a:satMod val="115000"/>
                  </a:srgbClr>
                </a:gs>
                <a:gs pos="50000">
                  <a:srgbClr val="0064C7">
                    <a:shade val="67500"/>
                    <a:satMod val="115000"/>
                  </a:srgbClr>
                </a:gs>
                <a:gs pos="100000">
                  <a:srgbClr val="0064C7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31" name="Conector reto 30"/>
            <p:cNvCxnSpPr/>
            <p:nvPr/>
          </p:nvCxnSpPr>
          <p:spPr>
            <a:xfrm>
              <a:off x="3509894" y="4762500"/>
              <a:ext cx="2244922" cy="0"/>
            </a:xfrm>
            <a:prstGeom prst="line">
              <a:avLst/>
            </a:prstGeom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o 37"/>
          <p:cNvGrpSpPr>
            <a:grpSpLocks/>
          </p:cNvGrpSpPr>
          <p:nvPr/>
        </p:nvGrpSpPr>
        <p:grpSpPr bwMode="auto">
          <a:xfrm>
            <a:off x="3187700" y="3659188"/>
            <a:ext cx="2663825" cy="2108200"/>
            <a:chOff x="3504517" y="4762500"/>
            <a:chExt cx="2255676" cy="2107526"/>
          </a:xfrm>
        </p:grpSpPr>
        <p:sp>
          <p:nvSpPr>
            <p:cNvPr id="39" name="Arredondar Retângulo em um Canto Diagonal 38"/>
            <p:cNvSpPr/>
            <p:nvPr/>
          </p:nvSpPr>
          <p:spPr>
            <a:xfrm>
              <a:off x="3504517" y="4825980"/>
              <a:ext cx="2255676" cy="2044046"/>
            </a:xfrm>
            <a:prstGeom prst="round2DiagRect">
              <a:avLst>
                <a:gd name="adj1" fmla="val 3224"/>
                <a:gd name="adj2" fmla="val 0"/>
              </a:avLst>
            </a:prstGeom>
            <a:gradFill flip="none" rotWithShape="1">
              <a:gsLst>
                <a:gs pos="0">
                  <a:srgbClr val="0064C7">
                    <a:shade val="30000"/>
                    <a:satMod val="115000"/>
                  </a:srgbClr>
                </a:gs>
                <a:gs pos="50000">
                  <a:srgbClr val="0064C7">
                    <a:shade val="67500"/>
                    <a:satMod val="115000"/>
                  </a:srgbClr>
                </a:gs>
                <a:gs pos="100000">
                  <a:srgbClr val="0064C7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0" name="Conector reto 39"/>
            <p:cNvCxnSpPr/>
            <p:nvPr/>
          </p:nvCxnSpPr>
          <p:spPr>
            <a:xfrm>
              <a:off x="3509894" y="4762500"/>
              <a:ext cx="2244922" cy="0"/>
            </a:xfrm>
            <a:prstGeom prst="line">
              <a:avLst/>
            </a:prstGeom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o 40"/>
          <p:cNvGrpSpPr>
            <a:grpSpLocks/>
          </p:cNvGrpSpPr>
          <p:nvPr/>
        </p:nvGrpSpPr>
        <p:grpSpPr bwMode="auto">
          <a:xfrm>
            <a:off x="6178550" y="3659188"/>
            <a:ext cx="2663825" cy="2108200"/>
            <a:chOff x="3504517" y="4762500"/>
            <a:chExt cx="2255676" cy="2107526"/>
          </a:xfrm>
        </p:grpSpPr>
        <p:sp>
          <p:nvSpPr>
            <p:cNvPr id="42" name="Arredondar Retângulo em um Canto Diagonal 41"/>
            <p:cNvSpPr/>
            <p:nvPr/>
          </p:nvSpPr>
          <p:spPr>
            <a:xfrm>
              <a:off x="3504517" y="4825980"/>
              <a:ext cx="2255676" cy="2044046"/>
            </a:xfrm>
            <a:prstGeom prst="round2DiagRect">
              <a:avLst>
                <a:gd name="adj1" fmla="val 3224"/>
                <a:gd name="adj2" fmla="val 0"/>
              </a:avLst>
            </a:prstGeom>
            <a:gradFill flip="none" rotWithShape="1">
              <a:gsLst>
                <a:gs pos="0">
                  <a:srgbClr val="0064C7">
                    <a:shade val="30000"/>
                    <a:satMod val="115000"/>
                  </a:srgbClr>
                </a:gs>
                <a:gs pos="50000">
                  <a:srgbClr val="0064C7">
                    <a:shade val="67500"/>
                    <a:satMod val="115000"/>
                  </a:srgbClr>
                </a:gs>
                <a:gs pos="100000">
                  <a:srgbClr val="0064C7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3" name="Conector reto 42"/>
            <p:cNvCxnSpPr/>
            <p:nvPr/>
          </p:nvCxnSpPr>
          <p:spPr>
            <a:xfrm>
              <a:off x="3509894" y="4762500"/>
              <a:ext cx="2244922" cy="0"/>
            </a:xfrm>
            <a:prstGeom prst="line">
              <a:avLst/>
            </a:prstGeom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6" name="Grupo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622" name="Imagem 19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3" name="Imagem 20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7" name="CaixaDeTexto 22"/>
          <p:cNvSpPr txBox="1">
            <a:spLocks noChangeArrowheads="1"/>
          </p:cNvSpPr>
          <p:nvPr/>
        </p:nvSpPr>
        <p:spPr bwMode="auto">
          <a:xfrm>
            <a:off x="180975" y="6446838"/>
            <a:ext cx="25336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i="1" dirty="0">
                <a:solidFill>
                  <a:srgbClr val="454647"/>
                </a:solidFill>
              </a:rPr>
              <a:t>Fonte: </a:t>
            </a:r>
            <a:r>
              <a:rPr lang="pt-BR" sz="1200" i="1" dirty="0" smtClean="0">
                <a:solidFill>
                  <a:srgbClr val="454647"/>
                </a:solidFill>
              </a:rPr>
              <a:t> Perfil do MEI 2015/ Sebrae</a:t>
            </a:r>
            <a:endParaRPr lang="pt-BR" sz="1200" i="1" dirty="0">
              <a:solidFill>
                <a:srgbClr val="454647"/>
              </a:solidFill>
            </a:endParaRPr>
          </a:p>
        </p:txBody>
      </p:sp>
      <p:sp>
        <p:nvSpPr>
          <p:cNvPr id="8" name="CaixaDeTexto 6"/>
          <p:cNvSpPr txBox="1"/>
          <p:nvPr/>
        </p:nvSpPr>
        <p:spPr>
          <a:xfrm>
            <a:off x="574675" y="4535686"/>
            <a:ext cx="1905000" cy="61555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i="1" dirty="0" smtClean="0">
                <a:solidFill>
                  <a:schemeClr val="bg1"/>
                </a:solidFill>
                <a:latin typeface="+mj-lt"/>
                <a:cs typeface="Arial Narrow"/>
              </a:rPr>
              <a:t>Aumentaram as vendas</a:t>
            </a:r>
            <a:endParaRPr lang="pt-BR" sz="2000" i="1" dirty="0">
              <a:solidFill>
                <a:schemeClr val="bg1"/>
              </a:solidFill>
              <a:latin typeface="+mj-lt"/>
              <a:cs typeface="Arial Narrow"/>
            </a:endParaRPr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6365175" y="4404881"/>
            <a:ext cx="2327564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2000" i="1" dirty="0" smtClean="0">
                <a:solidFill>
                  <a:schemeClr val="bg1"/>
                </a:solidFill>
                <a:latin typeface="+mj-lt"/>
              </a:rPr>
              <a:t>Passaram a vender para outras empresas</a:t>
            </a:r>
            <a:endParaRPr lang="pt-BR" sz="20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3192463" y="4424502"/>
            <a:ext cx="2652712" cy="83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1900" i="1" dirty="0" smtClean="0">
                <a:solidFill>
                  <a:schemeClr val="bg1"/>
                </a:solidFill>
                <a:latin typeface="+mj-lt"/>
              </a:rPr>
              <a:t>Melhoraram condições de compra junto aos fornecedores</a:t>
            </a:r>
            <a:endParaRPr lang="pt-BR" sz="19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879475" y="5203825"/>
            <a:ext cx="1295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600" b="1" i="1" dirty="0" smtClean="0">
                <a:solidFill>
                  <a:srgbClr val="DECC12"/>
                </a:solidFill>
                <a:latin typeface="Arial Narrow" pitchFamily="34" charset="0"/>
              </a:rPr>
              <a:t>78%</a:t>
            </a:r>
            <a:endParaRPr lang="en-US" sz="3600" b="1" i="1" dirty="0">
              <a:solidFill>
                <a:srgbClr val="DECC12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51300" y="5203825"/>
            <a:ext cx="93662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600" b="1" i="1" dirty="0" smtClean="0">
                <a:solidFill>
                  <a:srgbClr val="DECC12"/>
                </a:solidFill>
                <a:latin typeface="Arial Narrow" pitchFamily="34" charset="0"/>
              </a:rPr>
              <a:t>78%</a:t>
            </a:r>
            <a:endParaRPr lang="en-US" sz="3600" b="1" i="1" dirty="0">
              <a:solidFill>
                <a:srgbClr val="DECC12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42150" y="5203825"/>
            <a:ext cx="93662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600" b="1" i="1" dirty="0" smtClean="0">
                <a:solidFill>
                  <a:srgbClr val="DECC12"/>
                </a:solidFill>
                <a:latin typeface="Arial Narrow" pitchFamily="34" charset="0"/>
              </a:rPr>
              <a:t>46%</a:t>
            </a:r>
            <a:endParaRPr lang="en-US" sz="3600" b="1" i="1" dirty="0">
              <a:solidFill>
                <a:srgbClr val="DECC12"/>
              </a:solidFill>
              <a:latin typeface="Arial Narrow" pitchFamily="34" charset="0"/>
            </a:endParaRPr>
          </a:p>
        </p:txBody>
      </p:sp>
      <p:sp>
        <p:nvSpPr>
          <p:cNvPr id="24" name="Rectangle 7"/>
          <p:cNvSpPr/>
          <p:nvPr/>
        </p:nvSpPr>
        <p:spPr>
          <a:xfrm>
            <a:off x="7561263" y="260350"/>
            <a:ext cx="134778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36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MEI</a:t>
            </a:r>
          </a:p>
        </p:txBody>
      </p:sp>
      <p:grpSp>
        <p:nvGrpSpPr>
          <p:cNvPr id="25" name="Grupo 24"/>
          <p:cNvGrpSpPr>
            <a:grpSpLocks/>
          </p:cNvGrpSpPr>
          <p:nvPr/>
        </p:nvGrpSpPr>
        <p:grpSpPr bwMode="auto">
          <a:xfrm flipH="1">
            <a:off x="3717925" y="865188"/>
            <a:ext cx="5283200" cy="95250"/>
            <a:chOff x="2716402" y="6048376"/>
            <a:chExt cx="5284597" cy="95248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2716402" y="6096000"/>
              <a:ext cx="5198849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redondar Retângulo em um Canto Diagonal 26"/>
            <p:cNvSpPr/>
            <p:nvPr/>
          </p:nvSpPr>
          <p:spPr>
            <a:xfrm>
              <a:off x="7905724" y="6048376"/>
              <a:ext cx="95275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2000"/>
            </a:p>
          </p:txBody>
        </p:sp>
      </p:grpSp>
      <p:sp>
        <p:nvSpPr>
          <p:cNvPr id="28" name="Rectangle 7"/>
          <p:cNvSpPr/>
          <p:nvPr/>
        </p:nvSpPr>
        <p:spPr>
          <a:xfrm>
            <a:off x="2789238" y="950913"/>
            <a:ext cx="61198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4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IMPACTO APÓS FORMALIZAÇÃO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rcRect l="67644" t="32916" r="2563" b="34618"/>
          <a:stretch>
            <a:fillRect/>
          </a:stretch>
        </p:blipFill>
        <p:spPr bwMode="auto">
          <a:xfrm>
            <a:off x="6184900" y="2257425"/>
            <a:ext cx="272415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/>
          <a:srcRect l="34911" t="25139" r="36090" b="34618"/>
          <a:stretch>
            <a:fillRect/>
          </a:stretch>
        </p:blipFill>
        <p:spPr bwMode="auto">
          <a:xfrm>
            <a:off x="3192463" y="1724025"/>
            <a:ext cx="2652712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4" cstate="print"/>
          <a:srcRect l="1128" t="10001" r="69508" b="32777"/>
          <a:stretch>
            <a:fillRect/>
          </a:stretch>
        </p:blipFill>
        <p:spPr bwMode="auto">
          <a:xfrm>
            <a:off x="104775" y="685800"/>
            <a:ext cx="268446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24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4272" t="4445" r="63750" b="66389"/>
          <a:stretch>
            <a:fillRect/>
          </a:stretch>
        </p:blipFill>
        <p:spPr bwMode="auto">
          <a:xfrm>
            <a:off x="685800" y="304800"/>
            <a:ext cx="2009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36354" t="16113" r="50626" b="66386"/>
          <a:stretch>
            <a:fillRect/>
          </a:stretch>
        </p:blipFill>
        <p:spPr bwMode="auto">
          <a:xfrm>
            <a:off x="2705100" y="1104900"/>
            <a:ext cx="119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1665" t="33611" r="79480" b="54167"/>
          <a:stretch>
            <a:fillRect/>
          </a:stretch>
        </p:blipFill>
        <p:spPr bwMode="auto">
          <a:xfrm>
            <a:off x="447675" y="2305050"/>
            <a:ext cx="8096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20729" t="33611" r="60104" b="40834"/>
          <a:stretch>
            <a:fillRect/>
          </a:stretch>
        </p:blipFill>
        <p:spPr bwMode="auto">
          <a:xfrm>
            <a:off x="1276350" y="230505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40105" t="43474" r="49271" b="42221"/>
          <a:stretch>
            <a:fillRect/>
          </a:stretch>
        </p:blipFill>
        <p:spPr bwMode="auto">
          <a:xfrm>
            <a:off x="3048000" y="2981325"/>
            <a:ext cx="9715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17708" t="59444" r="73750" b="29308"/>
          <a:stretch>
            <a:fillRect/>
          </a:stretch>
        </p:blipFill>
        <p:spPr bwMode="auto">
          <a:xfrm>
            <a:off x="1000125" y="4076700"/>
            <a:ext cx="7810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26355" t="59445" r="61145" b="23889"/>
          <a:stretch>
            <a:fillRect/>
          </a:stretch>
        </p:blipFill>
        <p:spPr bwMode="auto">
          <a:xfrm>
            <a:off x="1790700" y="40767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39166" t="58331" r="42084" b="16808"/>
          <a:stretch>
            <a:fillRect/>
          </a:stretch>
        </p:blipFill>
        <p:spPr bwMode="auto">
          <a:xfrm>
            <a:off x="2962275" y="4000500"/>
            <a:ext cx="17145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58331" t="73888" r="34377" b="16389"/>
          <a:stretch>
            <a:fillRect/>
          </a:stretch>
        </p:blipFill>
        <p:spPr bwMode="auto">
          <a:xfrm>
            <a:off x="4714875" y="50673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58333" t="83748" r="32605" b="4169"/>
          <a:stretch>
            <a:fillRect/>
          </a:stretch>
        </p:blipFill>
        <p:spPr bwMode="auto">
          <a:xfrm>
            <a:off x="4714875" y="5743575"/>
            <a:ext cx="828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50937" t="83887" r="41980" b="6252"/>
          <a:stretch>
            <a:fillRect/>
          </a:stretch>
        </p:blipFill>
        <p:spPr bwMode="auto">
          <a:xfrm>
            <a:off x="4038600" y="5753100"/>
            <a:ext cx="6477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5080000" y="1211263"/>
            <a:ext cx="393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3600" b="1" i="1">
                <a:solidFill>
                  <a:srgbClr val="454647"/>
                </a:solidFill>
              </a:rPr>
              <a:t>RESULTADO DO </a:t>
            </a:r>
            <a:br>
              <a:rPr lang="pt-BR" sz="3600" b="1" i="1">
                <a:solidFill>
                  <a:srgbClr val="454647"/>
                </a:solidFill>
              </a:rPr>
            </a:br>
            <a:r>
              <a:rPr lang="pt-BR" sz="3600" b="1" i="1">
                <a:solidFill>
                  <a:srgbClr val="454647"/>
                </a:solidFill>
              </a:rPr>
              <a:t>BOM CENÁRIO 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429000" y="2446338"/>
            <a:ext cx="55880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O EMPREENDEDORISMO</a:t>
            </a:r>
          </a:p>
        </p:txBody>
      </p:sp>
      <p:grpSp>
        <p:nvGrpSpPr>
          <p:cNvPr id="19" name="Grupo 18"/>
          <p:cNvGrpSpPr/>
          <p:nvPr/>
        </p:nvGrpSpPr>
        <p:grpSpPr>
          <a:xfrm flipH="1">
            <a:off x="3447859" y="2350742"/>
            <a:ext cx="5696141" cy="95248"/>
            <a:chOff x="2304858" y="6048376"/>
            <a:chExt cx="5696141" cy="95248"/>
          </a:xfrm>
          <a:solidFill>
            <a:srgbClr val="0064C7"/>
          </a:solidFill>
        </p:grpSpPr>
        <p:cxnSp>
          <p:nvCxnSpPr>
            <p:cNvPr id="20" name="Conector reto 19"/>
            <p:cNvCxnSpPr/>
            <p:nvPr/>
          </p:nvCxnSpPr>
          <p:spPr>
            <a:xfrm>
              <a:off x="2304858" y="6095999"/>
              <a:ext cx="5610416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redondar Retângulo em um Canto Diagonal 20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51563" t="46529"/>
          <a:stretch>
            <a:fillRect/>
          </a:stretch>
        </p:blipFill>
        <p:spPr bwMode="auto">
          <a:xfrm>
            <a:off x="4714875" y="3190875"/>
            <a:ext cx="44291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" name="Imagem 112"/>
          <p:cNvPicPr>
            <a:picLocks noChangeAspect="1"/>
          </p:cNvPicPr>
          <p:nvPr/>
        </p:nvPicPr>
        <p:blipFill>
          <a:blip r:embed="rId4" cstate="print"/>
          <a:srcRect l="45039" t="74899" r="2402" b="8131"/>
          <a:stretch>
            <a:fillRect/>
          </a:stretch>
        </p:blipFill>
        <p:spPr bwMode="auto">
          <a:xfrm>
            <a:off x="4800600" y="1608138"/>
            <a:ext cx="43434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2" name="Grupo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7700" name="Imagem 17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1" name="Imagem 18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o 19"/>
          <p:cNvGrpSpPr/>
          <p:nvPr/>
        </p:nvGrpSpPr>
        <p:grpSpPr>
          <a:xfrm flipH="1">
            <a:off x="4694468" y="898442"/>
            <a:ext cx="4306657" cy="95248"/>
            <a:chOff x="3694342" y="6048376"/>
            <a:chExt cx="4306657" cy="95248"/>
          </a:xfrm>
          <a:solidFill>
            <a:srgbClr val="0064C7"/>
          </a:solidFill>
        </p:grpSpPr>
        <p:cxnSp>
          <p:nvCxnSpPr>
            <p:cNvPr id="21" name="Conector reto 20"/>
            <p:cNvCxnSpPr/>
            <p:nvPr/>
          </p:nvCxnSpPr>
          <p:spPr>
            <a:xfrm>
              <a:off x="3694342" y="6095999"/>
              <a:ext cx="422093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redondar Retângulo em um Canto Diagonal 2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4735513" y="393700"/>
            <a:ext cx="4278312" cy="59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pt-BR" sz="3600" b="1" i="1" spc="40" dirty="0">
                <a:solidFill>
                  <a:srgbClr val="0070C0"/>
                </a:solidFill>
                <a:latin typeface="+mj-lt"/>
                <a:cs typeface="Arial Narrow"/>
              </a:rPr>
              <a:t>SOBREVIVÊNCIA</a:t>
            </a:r>
          </a:p>
        </p:txBody>
      </p:sp>
      <p:sp>
        <p:nvSpPr>
          <p:cNvPr id="26" name="Retângulo 25"/>
          <p:cNvSpPr>
            <a:spLocks noChangeArrowheads="1"/>
          </p:cNvSpPr>
          <p:nvPr/>
        </p:nvSpPr>
        <p:spPr bwMode="auto">
          <a:xfrm>
            <a:off x="92075" y="6413500"/>
            <a:ext cx="4365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Censo Sebrae sobre dados da Receita Federal</a:t>
            </a:r>
          </a:p>
        </p:txBody>
      </p:sp>
      <p:sp>
        <p:nvSpPr>
          <p:cNvPr id="7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2620963"/>
            <a:ext cx="40100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indent="0" algn="ctr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r>
              <a:rPr lang="pt-BR" sz="2000" b="1" i="1" kern="1200" spc="40" dirty="0" smtClean="0">
                <a:solidFill>
                  <a:srgbClr val="0070C0"/>
                </a:solidFill>
                <a:ea typeface="+mn-ea"/>
                <a:cs typeface="Arial Narrow"/>
              </a:rPr>
              <a:t>SOBREVIVÊNCIA EM 2 ANOS</a:t>
            </a:r>
            <a:endParaRPr lang="pt-BR" sz="2000" b="1" i="1" kern="1200" spc="40" dirty="0">
              <a:solidFill>
                <a:srgbClr val="0070C0"/>
              </a:solidFill>
              <a:ea typeface="+mn-ea"/>
              <a:cs typeface="Arial Narrow"/>
            </a:endParaRPr>
          </a:p>
        </p:txBody>
      </p:sp>
      <p:grpSp>
        <p:nvGrpSpPr>
          <p:cNvPr id="115" name="Grupo 114"/>
          <p:cNvGrpSpPr>
            <a:grpSpLocks/>
          </p:cNvGrpSpPr>
          <p:nvPr/>
        </p:nvGrpSpPr>
        <p:grpSpPr bwMode="auto">
          <a:xfrm>
            <a:off x="330200" y="3051175"/>
            <a:ext cx="3992563" cy="3114675"/>
            <a:chOff x="329665" y="3050598"/>
            <a:chExt cx="3992955" cy="3114674"/>
          </a:xfrm>
        </p:grpSpPr>
        <p:grpSp>
          <p:nvGrpSpPr>
            <p:cNvPr id="27681" name="Grupo 70"/>
            <p:cNvGrpSpPr>
              <a:grpSpLocks/>
            </p:cNvGrpSpPr>
            <p:nvPr/>
          </p:nvGrpSpPr>
          <p:grpSpPr bwMode="auto">
            <a:xfrm>
              <a:off x="329665" y="3050598"/>
              <a:ext cx="3983717" cy="3114674"/>
              <a:chOff x="5881007" y="3729842"/>
              <a:chExt cx="4500682" cy="3476299"/>
            </a:xfrm>
          </p:grpSpPr>
          <p:sp>
            <p:nvSpPr>
              <p:cNvPr id="72" name="Arredondar Retângulo em um Canto Diagonal 71"/>
              <p:cNvSpPr/>
              <p:nvPr/>
            </p:nvSpPr>
            <p:spPr>
              <a:xfrm>
                <a:off x="5881007" y="3800715"/>
                <a:ext cx="4500357" cy="3405426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73" name="Conector reto 72"/>
              <p:cNvCxnSpPr/>
              <p:nvPr/>
            </p:nvCxnSpPr>
            <p:spPr>
              <a:xfrm>
                <a:off x="5886389" y="3729842"/>
                <a:ext cx="4482419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82" name="Grupo 113"/>
            <p:cNvGrpSpPr>
              <a:grpSpLocks/>
            </p:cNvGrpSpPr>
            <p:nvPr/>
          </p:nvGrpSpPr>
          <p:grpSpPr bwMode="auto">
            <a:xfrm>
              <a:off x="340590" y="3332034"/>
              <a:ext cx="3982030" cy="2596844"/>
              <a:chOff x="340590" y="3332034"/>
              <a:chExt cx="3982030" cy="2596844"/>
            </a:xfrm>
          </p:grpSpPr>
          <p:grpSp>
            <p:nvGrpSpPr>
              <p:cNvPr id="27683" name="Grupo 77"/>
              <p:cNvGrpSpPr>
                <a:grpSpLocks/>
              </p:cNvGrpSpPr>
              <p:nvPr/>
            </p:nvGrpSpPr>
            <p:grpSpPr bwMode="auto">
              <a:xfrm>
                <a:off x="397486" y="5554196"/>
                <a:ext cx="3850087" cy="374682"/>
                <a:chOff x="645713" y="5319823"/>
                <a:chExt cx="3850087" cy="374682"/>
              </a:xfrm>
            </p:grpSpPr>
            <p:cxnSp>
              <p:nvCxnSpPr>
                <p:cNvPr id="79" name="Conector reto 78"/>
                <p:cNvCxnSpPr/>
                <p:nvPr/>
              </p:nvCxnSpPr>
              <p:spPr>
                <a:xfrm>
                  <a:off x="646162" y="5319712"/>
                  <a:ext cx="3850065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Retângulo 79"/>
                <p:cNvSpPr/>
                <p:nvPr/>
              </p:nvSpPr>
              <p:spPr>
                <a:xfrm>
                  <a:off x="822391" y="5356224"/>
                  <a:ext cx="901789" cy="33813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1600" i="1" dirty="0" smtClean="0">
                      <a:solidFill>
                        <a:srgbClr val="464646"/>
                      </a:solidFill>
                      <a:latin typeface="+mj-lt"/>
                    </a:rPr>
                    <a:t>2008</a:t>
                  </a:r>
                  <a:endParaRPr lang="pt-BR" sz="1600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  <p:sp>
              <p:nvSpPr>
                <p:cNvPr id="81" name="Retângulo 80"/>
                <p:cNvSpPr/>
                <p:nvPr/>
              </p:nvSpPr>
              <p:spPr>
                <a:xfrm>
                  <a:off x="2130620" y="5356224"/>
                  <a:ext cx="901789" cy="33813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1600" i="1" dirty="0" smtClean="0">
                      <a:solidFill>
                        <a:srgbClr val="464646"/>
                      </a:solidFill>
                      <a:latin typeface="+mj-lt"/>
                    </a:rPr>
                    <a:t>2011</a:t>
                  </a:r>
                  <a:endParaRPr lang="pt-BR" sz="1600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  <p:sp>
              <p:nvSpPr>
                <p:cNvPr id="82" name="Retângulo 81"/>
                <p:cNvSpPr/>
                <p:nvPr/>
              </p:nvSpPr>
              <p:spPr>
                <a:xfrm>
                  <a:off x="3438848" y="5356224"/>
                  <a:ext cx="901789" cy="33813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1600" i="1" dirty="0" smtClean="0">
                      <a:solidFill>
                        <a:srgbClr val="464646"/>
                      </a:solidFill>
                      <a:latin typeface="+mj-lt"/>
                    </a:rPr>
                    <a:t>2012</a:t>
                  </a:r>
                  <a:endParaRPr lang="pt-BR" sz="1600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27684" name="Grupo 111"/>
              <p:cNvGrpSpPr>
                <a:grpSpLocks/>
              </p:cNvGrpSpPr>
              <p:nvPr/>
            </p:nvGrpSpPr>
            <p:grpSpPr bwMode="auto">
              <a:xfrm>
                <a:off x="340590" y="3332034"/>
                <a:ext cx="3982030" cy="1563891"/>
                <a:chOff x="340590" y="3332034"/>
                <a:chExt cx="3982030" cy="1563891"/>
              </a:xfrm>
            </p:grpSpPr>
            <p:grpSp>
              <p:nvGrpSpPr>
                <p:cNvPr id="27685" name="Grupo 87"/>
                <p:cNvGrpSpPr>
                  <a:grpSpLocks/>
                </p:cNvGrpSpPr>
                <p:nvPr/>
              </p:nvGrpSpPr>
              <p:grpSpPr bwMode="auto">
                <a:xfrm>
                  <a:off x="961404" y="3748169"/>
                  <a:ext cx="2670464" cy="737754"/>
                  <a:chOff x="940622" y="3187060"/>
                  <a:chExt cx="2670464" cy="737754"/>
                </a:xfrm>
              </p:grpSpPr>
              <p:cxnSp>
                <p:nvCxnSpPr>
                  <p:cNvPr id="89" name="Conector reto 88"/>
                  <p:cNvCxnSpPr/>
                  <p:nvPr/>
                </p:nvCxnSpPr>
                <p:spPr>
                  <a:xfrm flipV="1">
                    <a:off x="978874" y="3376902"/>
                    <a:ext cx="1293940" cy="492125"/>
                  </a:xfrm>
                  <a:prstGeom prst="line">
                    <a:avLst/>
                  </a:prstGeom>
                  <a:ln w="28575">
                    <a:solidFill>
                      <a:srgbClr val="46464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etângulo 89"/>
                  <p:cNvSpPr/>
                  <p:nvPr/>
                </p:nvSpPr>
                <p:spPr>
                  <a:xfrm>
                    <a:off x="2207719" y="3332452"/>
                    <a:ext cx="114311" cy="114300"/>
                  </a:xfrm>
                  <a:prstGeom prst="rect">
                    <a:avLst/>
                  </a:prstGeom>
                  <a:solidFill>
                    <a:srgbClr val="46464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cxnSp>
                <p:nvCxnSpPr>
                  <p:cNvPr id="91" name="Conector reto 90"/>
                  <p:cNvCxnSpPr/>
                  <p:nvPr/>
                </p:nvCxnSpPr>
                <p:spPr>
                  <a:xfrm flipV="1">
                    <a:off x="2274401" y="3237202"/>
                    <a:ext cx="1281239" cy="147637"/>
                  </a:xfrm>
                  <a:prstGeom prst="line">
                    <a:avLst/>
                  </a:prstGeom>
                  <a:ln w="28575">
                    <a:solidFill>
                      <a:srgbClr val="46464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Retângulo 91"/>
                  <p:cNvSpPr/>
                  <p:nvPr/>
                </p:nvSpPr>
                <p:spPr>
                  <a:xfrm>
                    <a:off x="940770" y="3810289"/>
                    <a:ext cx="114311" cy="114300"/>
                  </a:xfrm>
                  <a:prstGeom prst="rect">
                    <a:avLst/>
                  </a:prstGeom>
                  <a:solidFill>
                    <a:srgbClr val="46464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93" name="Retângulo 92"/>
                  <p:cNvSpPr/>
                  <p:nvPr/>
                </p:nvSpPr>
                <p:spPr>
                  <a:xfrm>
                    <a:off x="3496896" y="3186402"/>
                    <a:ext cx="114311" cy="114300"/>
                  </a:xfrm>
                  <a:prstGeom prst="rect">
                    <a:avLst/>
                  </a:prstGeom>
                  <a:solidFill>
                    <a:srgbClr val="46464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</p:grpSp>
            <p:sp>
              <p:nvSpPr>
                <p:cNvPr id="94" name="Retângulo 93"/>
                <p:cNvSpPr/>
                <p:nvPr/>
              </p:nvSpPr>
              <p:spPr>
                <a:xfrm>
                  <a:off x="340779" y="4495222"/>
                  <a:ext cx="1352683" cy="40005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2000" b="1" i="1" dirty="0" smtClean="0">
                      <a:solidFill>
                        <a:srgbClr val="464646"/>
                      </a:solidFill>
                      <a:latin typeface="+mj-lt"/>
                    </a:rPr>
                    <a:t>54,2,6%</a:t>
                  </a:r>
                  <a:endParaRPr lang="pt-BR" sz="2000" b="1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  <p:sp>
              <p:nvSpPr>
                <p:cNvPr id="95" name="Retângulo 94"/>
                <p:cNvSpPr/>
                <p:nvPr/>
              </p:nvSpPr>
              <p:spPr>
                <a:xfrm>
                  <a:off x="1650595" y="3498273"/>
                  <a:ext cx="1290765" cy="40005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2000" b="1" i="1" dirty="0" smtClean="0">
                      <a:solidFill>
                        <a:srgbClr val="464646"/>
                      </a:solidFill>
                      <a:latin typeface="+mj-lt"/>
                    </a:rPr>
                    <a:t>75,8%</a:t>
                  </a:r>
                  <a:endParaRPr lang="pt-BR" sz="2000" b="1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  <p:sp>
              <p:nvSpPr>
                <p:cNvPr id="96" name="Retângulo 95"/>
                <p:cNvSpPr/>
                <p:nvPr/>
              </p:nvSpPr>
              <p:spPr>
                <a:xfrm>
                  <a:off x="2888966" y="3331586"/>
                  <a:ext cx="1433654" cy="40005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2000" b="1" i="1" dirty="0" smtClean="0">
                      <a:solidFill>
                        <a:srgbClr val="464646"/>
                      </a:solidFill>
                      <a:latin typeface="+mj-lt"/>
                    </a:rPr>
                    <a:t>76,6%</a:t>
                  </a:r>
                  <a:endParaRPr lang="pt-BR" sz="2000" b="1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</p:grpSp>
        </p:grpSp>
      </p:grpSp>
      <p:grpSp>
        <p:nvGrpSpPr>
          <p:cNvPr id="116" name="Grupo 115"/>
          <p:cNvGrpSpPr>
            <a:grpSpLocks/>
          </p:cNvGrpSpPr>
          <p:nvPr/>
        </p:nvGrpSpPr>
        <p:grpSpPr bwMode="auto">
          <a:xfrm>
            <a:off x="4697413" y="2632075"/>
            <a:ext cx="4013200" cy="3543300"/>
            <a:chOff x="4696690" y="2631799"/>
            <a:chExt cx="4014355" cy="3543864"/>
          </a:xfrm>
        </p:grpSpPr>
        <p:grpSp>
          <p:nvGrpSpPr>
            <p:cNvPr id="27663" name="Grupo 73"/>
            <p:cNvGrpSpPr>
              <a:grpSpLocks/>
            </p:cNvGrpSpPr>
            <p:nvPr/>
          </p:nvGrpSpPr>
          <p:grpSpPr bwMode="auto">
            <a:xfrm>
              <a:off x="4727328" y="3060989"/>
              <a:ext cx="3983717" cy="3114674"/>
              <a:chOff x="5881007" y="3729842"/>
              <a:chExt cx="4500682" cy="3476299"/>
            </a:xfrm>
          </p:grpSpPr>
          <p:sp>
            <p:nvSpPr>
              <p:cNvPr id="75" name="Arredondar Retângulo em um Canto Diagonal 74"/>
              <p:cNvSpPr/>
              <p:nvPr/>
            </p:nvSpPr>
            <p:spPr>
              <a:xfrm>
                <a:off x="5880479" y="3800171"/>
                <a:ext cx="4501210" cy="3405970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76" name="Conector reto 75"/>
              <p:cNvCxnSpPr/>
              <p:nvPr/>
            </p:nvCxnSpPr>
            <p:spPr>
              <a:xfrm>
                <a:off x="5885862" y="3729287"/>
                <a:ext cx="4483268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64" name="Grupo 82"/>
            <p:cNvGrpSpPr>
              <a:grpSpLocks/>
            </p:cNvGrpSpPr>
            <p:nvPr/>
          </p:nvGrpSpPr>
          <p:grpSpPr bwMode="auto">
            <a:xfrm>
              <a:off x="4784758" y="5564587"/>
              <a:ext cx="3850087" cy="374682"/>
              <a:chOff x="645713" y="5319823"/>
              <a:chExt cx="3850087" cy="374682"/>
            </a:xfrm>
          </p:grpSpPr>
          <p:cxnSp>
            <p:nvCxnSpPr>
              <p:cNvPr id="84" name="Conector reto 83"/>
              <p:cNvCxnSpPr/>
              <p:nvPr/>
            </p:nvCxnSpPr>
            <p:spPr>
              <a:xfrm>
                <a:off x="644982" y="5319615"/>
                <a:ext cx="3850796" cy="0"/>
              </a:xfrm>
              <a:prstGeom prst="line">
                <a:avLst/>
              </a:prstGeom>
              <a:ln w="12700">
                <a:solidFill>
                  <a:srgbClr val="464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tângulo 84"/>
              <p:cNvSpPr/>
              <p:nvPr/>
            </p:nvSpPr>
            <p:spPr>
              <a:xfrm>
                <a:off x="821246" y="5356133"/>
                <a:ext cx="901960" cy="3381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600" i="1" dirty="0" smtClean="0">
                    <a:solidFill>
                      <a:srgbClr val="464646"/>
                    </a:solidFill>
                    <a:latin typeface="+mj-lt"/>
                  </a:rPr>
                  <a:t>2008</a:t>
                </a:r>
                <a:endParaRPr lang="pt-BR" sz="1600" i="1" dirty="0">
                  <a:solidFill>
                    <a:srgbClr val="464646"/>
                  </a:solidFill>
                  <a:latin typeface="+mj-lt"/>
                </a:endParaRPr>
              </a:p>
            </p:txBody>
          </p:sp>
          <p:sp>
            <p:nvSpPr>
              <p:cNvPr id="86" name="Retângulo 85"/>
              <p:cNvSpPr/>
              <p:nvPr/>
            </p:nvSpPr>
            <p:spPr>
              <a:xfrm>
                <a:off x="2129722" y="5356133"/>
                <a:ext cx="901960" cy="3381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600" i="1" dirty="0" smtClean="0">
                    <a:solidFill>
                      <a:srgbClr val="464646"/>
                    </a:solidFill>
                    <a:latin typeface="+mj-lt"/>
                  </a:rPr>
                  <a:t>2011</a:t>
                </a:r>
                <a:endParaRPr lang="pt-BR" sz="1600" i="1" dirty="0">
                  <a:solidFill>
                    <a:srgbClr val="464646"/>
                  </a:solidFill>
                  <a:latin typeface="+mj-lt"/>
                </a:endParaRPr>
              </a:p>
            </p:txBody>
          </p:sp>
          <p:sp>
            <p:nvSpPr>
              <p:cNvPr id="87" name="Retângulo 86"/>
              <p:cNvSpPr/>
              <p:nvPr/>
            </p:nvSpPr>
            <p:spPr>
              <a:xfrm>
                <a:off x="3438199" y="5356133"/>
                <a:ext cx="901960" cy="3381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600" i="1" dirty="0" smtClean="0">
                    <a:solidFill>
                      <a:srgbClr val="464646"/>
                    </a:solidFill>
                    <a:latin typeface="+mj-lt"/>
                  </a:rPr>
                  <a:t>2012</a:t>
                </a:r>
                <a:endParaRPr lang="pt-BR" sz="1600" i="1" dirty="0">
                  <a:solidFill>
                    <a:srgbClr val="464646"/>
                  </a:solidFill>
                  <a:latin typeface="+mj-lt"/>
                </a:endParaRPr>
              </a:p>
            </p:txBody>
          </p:sp>
        </p:grpSp>
        <p:sp>
          <p:nvSpPr>
            <p:cNvPr id="97" name="Espaço Reservado para Conteúdo 2"/>
            <p:cNvSpPr txBox="1">
              <a:spLocks/>
            </p:cNvSpPr>
            <p:nvPr/>
          </p:nvSpPr>
          <p:spPr>
            <a:xfrm>
              <a:off x="4696690" y="2631799"/>
              <a:ext cx="4000063" cy="369947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lvl="2" indent="0" algn="ctr">
                <a:lnSpc>
                  <a:spcPct val="9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pt-BR" sz="2000" b="1" i="1" spc="40" dirty="0" smtClean="0">
                  <a:solidFill>
                    <a:srgbClr val="0070C0"/>
                  </a:solidFill>
                  <a:latin typeface="+mj-lt"/>
                  <a:cs typeface="Arial Narrow"/>
                </a:rPr>
                <a:t>MORTALIDADE EM 2 ANOS</a:t>
              </a:r>
              <a:endParaRPr lang="pt-BR" sz="2000" b="1" i="1" spc="40" dirty="0">
                <a:solidFill>
                  <a:srgbClr val="0070C0"/>
                </a:solidFill>
                <a:latin typeface="+mj-lt"/>
                <a:cs typeface="Arial Narrow"/>
              </a:endParaRPr>
            </a:p>
          </p:txBody>
        </p:sp>
        <p:grpSp>
          <p:nvGrpSpPr>
            <p:cNvPr id="27666" name="Grupo 97"/>
            <p:cNvGrpSpPr>
              <a:grpSpLocks/>
            </p:cNvGrpSpPr>
            <p:nvPr/>
          </p:nvGrpSpPr>
          <p:grpSpPr bwMode="auto">
            <a:xfrm>
              <a:off x="5353295" y="4077216"/>
              <a:ext cx="2670464" cy="727364"/>
              <a:chOff x="5405250" y="3526496"/>
              <a:chExt cx="2670464" cy="727364"/>
            </a:xfrm>
          </p:grpSpPr>
          <p:cxnSp>
            <p:nvCxnSpPr>
              <p:cNvPr id="99" name="Conector reto 98"/>
              <p:cNvCxnSpPr/>
              <p:nvPr/>
            </p:nvCxnSpPr>
            <p:spPr>
              <a:xfrm>
                <a:off x="5464813" y="3584681"/>
                <a:ext cx="1278306" cy="477913"/>
              </a:xfrm>
              <a:prstGeom prst="line">
                <a:avLst/>
              </a:prstGeom>
              <a:ln w="28575">
                <a:solidFill>
                  <a:srgbClr val="464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tângulo 99"/>
              <p:cNvSpPr/>
              <p:nvPr/>
            </p:nvSpPr>
            <p:spPr>
              <a:xfrm>
                <a:off x="6682776" y="4003848"/>
                <a:ext cx="114333" cy="114318"/>
              </a:xfrm>
              <a:prstGeom prst="rect">
                <a:avLst/>
              </a:prstGeom>
              <a:solidFill>
                <a:srgbClr val="46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cxnSp>
            <p:nvCxnSpPr>
              <p:cNvPr id="101" name="Conector reto 100"/>
              <p:cNvCxnSpPr/>
              <p:nvPr/>
            </p:nvCxnSpPr>
            <p:spPr>
              <a:xfrm>
                <a:off x="6738354" y="4057832"/>
                <a:ext cx="1283069" cy="128608"/>
              </a:xfrm>
              <a:prstGeom prst="line">
                <a:avLst/>
              </a:prstGeom>
              <a:ln w="28575">
                <a:solidFill>
                  <a:srgbClr val="464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Retângulo 101"/>
              <p:cNvSpPr/>
              <p:nvPr/>
            </p:nvSpPr>
            <p:spPr>
              <a:xfrm>
                <a:off x="5404471" y="3525934"/>
                <a:ext cx="114333" cy="114318"/>
              </a:xfrm>
              <a:prstGeom prst="rect">
                <a:avLst/>
              </a:prstGeom>
              <a:solidFill>
                <a:srgbClr val="46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3" name="Retângulo 102"/>
              <p:cNvSpPr/>
              <p:nvPr/>
            </p:nvSpPr>
            <p:spPr>
              <a:xfrm>
                <a:off x="7961081" y="4138807"/>
                <a:ext cx="114333" cy="114318"/>
              </a:xfrm>
              <a:prstGeom prst="rect">
                <a:avLst/>
              </a:prstGeom>
              <a:solidFill>
                <a:srgbClr val="46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04" name="Retângulo 103"/>
            <p:cNvSpPr/>
            <p:nvPr/>
          </p:nvSpPr>
          <p:spPr>
            <a:xfrm>
              <a:off x="4736388" y="3622557"/>
              <a:ext cx="1352939" cy="4001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464646"/>
                  </a:solidFill>
                  <a:latin typeface="+mj-lt"/>
                </a:rPr>
                <a:t>45,8%</a:t>
              </a:r>
              <a:endParaRPr lang="pt-BR" sz="2000" b="1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5982935" y="4683175"/>
              <a:ext cx="1352939" cy="4001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464646"/>
                  </a:solidFill>
                  <a:latin typeface="+mj-lt"/>
                </a:rPr>
                <a:t>24,2%</a:t>
              </a:r>
              <a:endParaRPr lang="pt-BR" sz="2000" b="1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106" name="Retângulo 105"/>
            <p:cNvSpPr/>
            <p:nvPr/>
          </p:nvSpPr>
          <p:spPr>
            <a:xfrm>
              <a:off x="7281884" y="4246544"/>
              <a:ext cx="1352939" cy="4001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464646"/>
                  </a:solidFill>
                  <a:latin typeface="+mj-lt"/>
                </a:rPr>
                <a:t>23,4%</a:t>
              </a:r>
              <a:endParaRPr lang="pt-BR" sz="2000" b="1" i="1" dirty="0">
                <a:solidFill>
                  <a:srgbClr val="464646"/>
                </a:solidFill>
                <a:latin typeface="+mj-lt"/>
              </a:endParaRPr>
            </a:p>
          </p:txBody>
        </p:sp>
      </p:grpSp>
      <p:sp>
        <p:nvSpPr>
          <p:cNvPr id="27659" name="CaixaDeTexto 117"/>
          <p:cNvSpPr txBox="1">
            <a:spLocks noChangeArrowheads="1"/>
          </p:cNvSpPr>
          <p:nvPr/>
        </p:nvSpPr>
        <p:spPr bwMode="auto">
          <a:xfrm>
            <a:off x="207963" y="279400"/>
            <a:ext cx="43195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i="1" dirty="0" smtClean="0">
                <a:solidFill>
                  <a:srgbClr val="454647"/>
                </a:solidFill>
              </a:rPr>
              <a:t>77 </a:t>
            </a:r>
            <a:r>
              <a:rPr lang="pt-BR" sz="2400" i="1" dirty="0">
                <a:solidFill>
                  <a:srgbClr val="454647"/>
                </a:solidFill>
              </a:rPr>
              <a:t>A CADA 100 EMPRESAS </a:t>
            </a:r>
            <a:r>
              <a:rPr lang="pt-BR" sz="2400" b="1" i="1" dirty="0">
                <a:solidFill>
                  <a:srgbClr val="454647"/>
                </a:solidFill>
              </a:rPr>
              <a:t>MANTÊM ATIVIDADE</a:t>
            </a:r>
          </a:p>
        </p:txBody>
      </p:sp>
      <p:grpSp>
        <p:nvGrpSpPr>
          <p:cNvPr id="117" name="Grupo 116"/>
          <p:cNvGrpSpPr>
            <a:grpSpLocks/>
          </p:cNvGrpSpPr>
          <p:nvPr/>
        </p:nvGrpSpPr>
        <p:grpSpPr bwMode="auto">
          <a:xfrm>
            <a:off x="0" y="768350"/>
            <a:ext cx="4540250" cy="1901825"/>
            <a:chOff x="0" y="768927"/>
            <a:chExt cx="4540827" cy="1901535"/>
          </a:xfrm>
        </p:grpSpPr>
        <p:pic>
          <p:nvPicPr>
            <p:cNvPr id="27661" name="Imagem 110"/>
            <p:cNvPicPr>
              <a:picLocks noChangeAspect="1"/>
            </p:cNvPicPr>
            <p:nvPr/>
          </p:nvPicPr>
          <p:blipFill>
            <a:blip r:embed="rId4" cstate="print"/>
            <a:srcRect t="2576" r="59206" b="67728"/>
            <a:stretch>
              <a:fillRect/>
            </a:stretch>
          </p:blipFill>
          <p:spPr bwMode="auto">
            <a:xfrm>
              <a:off x="675409" y="768927"/>
              <a:ext cx="3865418" cy="190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Imagem 118"/>
            <p:cNvPicPr>
              <a:picLocks noChangeAspect="1"/>
            </p:cNvPicPr>
            <p:nvPr/>
          </p:nvPicPr>
          <p:blipFill>
            <a:blip r:embed="rId4" cstate="print"/>
            <a:srcRect t="2576" r="92873" b="67728"/>
            <a:stretch>
              <a:fillRect/>
            </a:stretch>
          </p:blipFill>
          <p:spPr bwMode="auto">
            <a:xfrm flipH="1">
              <a:off x="0" y="768927"/>
              <a:ext cx="675410" cy="190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" presetClass="entr" presetSubtype="8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44122" t="28455"/>
          <a:stretch>
            <a:fillRect/>
          </a:stretch>
        </p:blipFill>
        <p:spPr bwMode="auto">
          <a:xfrm>
            <a:off x="4033838" y="1951038"/>
            <a:ext cx="5108575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7"/>
          <p:cNvSpPr/>
          <p:nvPr/>
        </p:nvSpPr>
        <p:spPr>
          <a:xfrm>
            <a:off x="180975" y="5262563"/>
            <a:ext cx="46101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MICRO E PEQUENAS</a:t>
            </a:r>
          </a:p>
        </p:txBody>
      </p:sp>
      <p:grpSp>
        <p:nvGrpSpPr>
          <p:cNvPr id="10" name="Grupo 9"/>
          <p:cNvGrpSpPr>
            <a:grpSpLocks/>
          </p:cNvGrpSpPr>
          <p:nvPr/>
        </p:nvGrpSpPr>
        <p:grpSpPr bwMode="auto">
          <a:xfrm>
            <a:off x="0" y="5757863"/>
            <a:ext cx="6022975" cy="95250"/>
            <a:chOff x="1977677" y="6048376"/>
            <a:chExt cx="6023322" cy="95248"/>
          </a:xfrm>
        </p:grpSpPr>
        <p:cxnSp>
          <p:nvCxnSpPr>
            <p:cNvPr id="11" name="Conector reto 10"/>
            <p:cNvCxnSpPr/>
            <p:nvPr/>
          </p:nvCxnSpPr>
          <p:spPr>
            <a:xfrm>
              <a:off x="1977677" y="6096000"/>
              <a:ext cx="5937592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edondar Retângulo em um Canto Diagonal 11"/>
            <p:cNvSpPr/>
            <p:nvPr/>
          </p:nvSpPr>
          <p:spPr>
            <a:xfrm>
              <a:off x="7905744" y="6048376"/>
              <a:ext cx="95255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3" name="Rectangle 7"/>
          <p:cNvSpPr/>
          <p:nvPr/>
        </p:nvSpPr>
        <p:spPr>
          <a:xfrm>
            <a:off x="180975" y="5805488"/>
            <a:ext cx="590232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NA ECONOMIA BRASILEIRA</a:t>
            </a: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180975" y="3644900"/>
            <a:ext cx="2159000" cy="7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sz="5300" b="1" i="1" dirty="0" smtClean="0">
                <a:solidFill>
                  <a:srgbClr val="0064C7"/>
                </a:solidFill>
              </a:rPr>
              <a:t>98,5%</a:t>
            </a:r>
            <a:endParaRPr lang="pt-BR" sz="5300" b="1" i="1" dirty="0">
              <a:solidFill>
                <a:srgbClr val="0064C7"/>
              </a:solidFill>
            </a:endParaRPr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2114550" y="3854450"/>
            <a:ext cx="22320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i="1">
                <a:solidFill>
                  <a:srgbClr val="0064C7"/>
                </a:solidFill>
              </a:rPr>
              <a:t>do total de</a:t>
            </a:r>
          </a:p>
          <a:p>
            <a:pPr>
              <a:lnSpc>
                <a:spcPct val="85000"/>
              </a:lnSpc>
            </a:pPr>
            <a:r>
              <a:rPr lang="pt-BR" sz="2000" i="1">
                <a:solidFill>
                  <a:srgbClr val="0064C7"/>
                </a:solidFill>
              </a:rPr>
              <a:t>empresas no País</a:t>
            </a:r>
          </a:p>
        </p:txBody>
      </p:sp>
      <p:grpSp>
        <p:nvGrpSpPr>
          <p:cNvPr id="3081" name="Grupo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83" name="Imagem 17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4" name="Imagem 18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/>
          <a:srcRect t="23918" r="48566" b="65498"/>
          <a:stretch>
            <a:fillRect/>
          </a:stretch>
        </p:blipFill>
        <p:spPr bwMode="auto">
          <a:xfrm>
            <a:off x="1588" y="1639888"/>
            <a:ext cx="4881562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8738" name="Imagem 19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39" name="Imagem 20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6" name="CaixaDeTexto 6"/>
          <p:cNvSpPr txBox="1">
            <a:spLocks noChangeArrowheads="1"/>
          </p:cNvSpPr>
          <p:nvPr/>
        </p:nvSpPr>
        <p:spPr bwMode="auto">
          <a:xfrm>
            <a:off x="5078413" y="6400800"/>
            <a:ext cx="33226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i="1">
                <a:solidFill>
                  <a:srgbClr val="464646"/>
                </a:solidFill>
              </a:rPr>
              <a:t>Fonte: Censo Sebrae sobre dados da Receita Federal  </a:t>
            </a:r>
          </a:p>
        </p:txBody>
      </p:sp>
      <p:grpSp>
        <p:nvGrpSpPr>
          <p:cNvPr id="3" name="Grupo 21"/>
          <p:cNvGrpSpPr>
            <a:grpSpLocks/>
          </p:cNvGrpSpPr>
          <p:nvPr/>
        </p:nvGrpSpPr>
        <p:grpSpPr bwMode="auto">
          <a:xfrm>
            <a:off x="2524125" y="1714500"/>
            <a:ext cx="6254750" cy="2895600"/>
            <a:chOff x="6233432" y="4778202"/>
            <a:chExt cx="2255677" cy="1413048"/>
          </a:xfrm>
        </p:grpSpPr>
        <p:sp>
          <p:nvSpPr>
            <p:cNvPr id="23" name="Arredondar Retângulo em um Canto Diagonal 22"/>
            <p:cNvSpPr/>
            <p:nvPr/>
          </p:nvSpPr>
          <p:spPr>
            <a:xfrm>
              <a:off x="6233432" y="4826233"/>
              <a:ext cx="2255677" cy="1365017"/>
            </a:xfrm>
            <a:prstGeom prst="round2DiagRect">
              <a:avLst>
                <a:gd name="adj1" fmla="val 3224"/>
                <a:gd name="adj2" fmla="val 0"/>
              </a:avLst>
            </a:prstGeom>
            <a:gradFill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24" name="Conector reto 23"/>
            <p:cNvCxnSpPr/>
            <p:nvPr/>
          </p:nvCxnSpPr>
          <p:spPr>
            <a:xfrm>
              <a:off x="6238585" y="4778202"/>
              <a:ext cx="224537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3362270" y="466725"/>
            <a:ext cx="54356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800" b="1" i="1" dirty="0">
                <a:solidFill>
                  <a:srgbClr val="454647"/>
                </a:solidFill>
              </a:rPr>
              <a:t>TAXA DE </a:t>
            </a:r>
            <a:r>
              <a:rPr lang="pt-BR" sz="2800" b="1" i="1" dirty="0" smtClean="0">
                <a:solidFill>
                  <a:srgbClr val="454647"/>
                </a:solidFill>
              </a:rPr>
              <a:t>SOBREVIVÊNCIA (%)</a:t>
            </a:r>
            <a:endParaRPr lang="pt-BR" sz="2800" b="1" i="1" dirty="0">
              <a:solidFill>
                <a:srgbClr val="454647"/>
              </a:solidFill>
            </a:endParaRPr>
          </a:p>
        </p:txBody>
      </p: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5724525" y="958850"/>
            <a:ext cx="307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3600" b="1" i="1">
                <a:solidFill>
                  <a:srgbClr val="0064C7"/>
                </a:solidFill>
              </a:rPr>
              <a:t>POR SETOR</a:t>
            </a:r>
          </a:p>
        </p:txBody>
      </p:sp>
      <p:grpSp>
        <p:nvGrpSpPr>
          <p:cNvPr id="4" name="Grupo 26"/>
          <p:cNvGrpSpPr/>
          <p:nvPr/>
        </p:nvGrpSpPr>
        <p:grpSpPr>
          <a:xfrm flipH="1">
            <a:off x="3146961" y="910953"/>
            <a:ext cx="5863689" cy="122199"/>
            <a:chOff x="2981133" y="6048376"/>
            <a:chExt cx="5019866" cy="95248"/>
          </a:xfrm>
          <a:solidFill>
            <a:srgbClr val="0064C7"/>
          </a:solidFill>
        </p:grpSpPr>
        <p:cxnSp>
          <p:nvCxnSpPr>
            <p:cNvPr id="28" name="Conector reto 27"/>
            <p:cNvCxnSpPr/>
            <p:nvPr/>
          </p:nvCxnSpPr>
          <p:spPr>
            <a:xfrm>
              <a:off x="2981133" y="6095999"/>
              <a:ext cx="493414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redondar Retângulo em um Canto Diagonal 2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Grupo 83"/>
          <p:cNvGrpSpPr>
            <a:grpSpLocks/>
          </p:cNvGrpSpPr>
          <p:nvPr/>
        </p:nvGrpSpPr>
        <p:grpSpPr bwMode="auto">
          <a:xfrm>
            <a:off x="2391413" y="2055424"/>
            <a:ext cx="1894842" cy="3597461"/>
            <a:chOff x="2744050" y="2416908"/>
            <a:chExt cx="1894624" cy="3597922"/>
          </a:xfrm>
        </p:grpSpPr>
        <p:grpSp>
          <p:nvGrpSpPr>
            <p:cNvPr id="6" name="Grupo 32"/>
            <p:cNvGrpSpPr>
              <a:grpSpLocks/>
            </p:cNvGrpSpPr>
            <p:nvPr/>
          </p:nvGrpSpPr>
          <p:grpSpPr bwMode="auto">
            <a:xfrm>
              <a:off x="3114848" y="2867240"/>
              <a:ext cx="1079376" cy="1830767"/>
              <a:chOff x="3280465" y="2209398"/>
              <a:chExt cx="1457903" cy="2492853"/>
            </a:xfrm>
          </p:grpSpPr>
          <p:sp>
            <p:nvSpPr>
              <p:cNvPr id="57" name="Retângulo 56"/>
              <p:cNvSpPr/>
              <p:nvPr/>
            </p:nvSpPr>
            <p:spPr>
              <a:xfrm>
                <a:off x="3280465" y="2209398"/>
                <a:ext cx="711800" cy="2492853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58" name="Retângulo 57"/>
              <p:cNvSpPr/>
              <p:nvPr/>
            </p:nvSpPr>
            <p:spPr>
              <a:xfrm>
                <a:off x="4026568" y="2325288"/>
                <a:ext cx="711800" cy="2360779"/>
              </a:xfrm>
              <a:prstGeom prst="rect">
                <a:avLst/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grpSp>
          <p:nvGrpSpPr>
            <p:cNvPr id="7" name="Grupo 31"/>
            <p:cNvGrpSpPr>
              <a:grpSpLocks/>
            </p:cNvGrpSpPr>
            <p:nvPr/>
          </p:nvGrpSpPr>
          <p:grpSpPr bwMode="auto">
            <a:xfrm>
              <a:off x="3297711" y="4857751"/>
              <a:ext cx="788824" cy="771326"/>
              <a:chOff x="2943772" y="4743449"/>
              <a:chExt cx="925202" cy="904679"/>
            </a:xfrm>
          </p:grpSpPr>
          <p:grpSp>
            <p:nvGrpSpPr>
              <p:cNvPr id="8" name="Grupo 36"/>
              <p:cNvGrpSpPr>
                <a:grpSpLocks/>
              </p:cNvGrpSpPr>
              <p:nvPr/>
            </p:nvGrpSpPr>
            <p:grpSpPr bwMode="auto">
              <a:xfrm>
                <a:off x="2943772" y="4743449"/>
                <a:ext cx="925202" cy="904679"/>
                <a:chOff x="7682458" y="375692"/>
                <a:chExt cx="843161" cy="824458"/>
              </a:xfrm>
            </p:grpSpPr>
            <p:sp>
              <p:nvSpPr>
                <p:cNvPr id="38" name="Arredondar Retângulo em um Canto Diagonal 37"/>
                <p:cNvSpPr/>
                <p:nvPr/>
              </p:nvSpPr>
              <p:spPr>
                <a:xfrm>
                  <a:off x="8087616" y="762455"/>
                  <a:ext cx="437738" cy="437844"/>
                </a:xfrm>
                <a:prstGeom prst="round2Diag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39" name="Arredondar Retângulo em um Canto Diagonal 38"/>
                <p:cNvSpPr/>
                <p:nvPr/>
              </p:nvSpPr>
              <p:spPr>
                <a:xfrm>
                  <a:off x="7682115" y="375523"/>
                  <a:ext cx="761799" cy="761984"/>
                </a:xfrm>
                <a:prstGeom prst="round2DiagRect">
                  <a:avLst/>
                </a:prstGeom>
                <a:solidFill>
                  <a:srgbClr val="0064C7"/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>
                    <a:defRPr/>
                  </a:pPr>
                  <a:endParaRPr lang="pt-BR"/>
                </a:p>
              </p:txBody>
            </p:sp>
          </p:grpSp>
          <p:pic>
            <p:nvPicPr>
              <p:cNvPr id="28731" name="Imagem 30"/>
              <p:cNvPicPr>
                <a:picLocks noChangeAspect="1"/>
              </p:cNvPicPr>
              <p:nvPr/>
            </p:nvPicPr>
            <p:blipFill>
              <a:blip r:embed="rId4" cstate="print"/>
              <a:srcRect l="65417" t="3751" r="28854" b="88611"/>
              <a:stretch>
                <a:fillRect/>
              </a:stretch>
            </p:blipFill>
            <p:spPr bwMode="auto">
              <a:xfrm>
                <a:off x="3124200" y="4912618"/>
                <a:ext cx="478531" cy="478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" name="Retângulo 68"/>
            <p:cNvSpPr/>
            <p:nvPr/>
          </p:nvSpPr>
          <p:spPr>
            <a:xfrm>
              <a:off x="3022783" y="5707014"/>
              <a:ext cx="1241283" cy="3078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 smtClean="0">
                  <a:solidFill>
                    <a:srgbClr val="454647"/>
                  </a:solidFill>
                  <a:latin typeface="+mj-lt"/>
                </a:rPr>
                <a:t>INDÚSTRIA</a:t>
              </a:r>
              <a:endParaRPr lang="pt-BR" sz="1400" i="1" dirty="0">
                <a:solidFill>
                  <a:srgbClr val="454647"/>
                </a:solidFill>
                <a:latin typeface="+mj-lt"/>
              </a:endParaRPr>
            </a:p>
          </p:txBody>
        </p:sp>
        <p:sp>
          <p:nvSpPr>
            <p:cNvPr id="73" name="Retângulo 72"/>
            <p:cNvSpPr/>
            <p:nvPr/>
          </p:nvSpPr>
          <p:spPr>
            <a:xfrm>
              <a:off x="2744050" y="2416908"/>
              <a:ext cx="1306362" cy="400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81%</a:t>
              </a:r>
              <a:r>
                <a:rPr lang="pt-BR" sz="1600" b="1" i="1" dirty="0" smtClean="0">
                  <a:solidFill>
                    <a:srgbClr val="DECC12"/>
                  </a:solidFill>
                  <a:latin typeface="+mj-lt"/>
                </a:rPr>
                <a:t> </a:t>
              </a:r>
              <a:endParaRPr lang="pt-BR" sz="16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74" name="Retângulo 73"/>
            <p:cNvSpPr/>
            <p:nvPr/>
          </p:nvSpPr>
          <p:spPr>
            <a:xfrm>
              <a:off x="3332311" y="2487173"/>
              <a:ext cx="1306363" cy="400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0064C7"/>
                  </a:solidFill>
                  <a:latin typeface="+mj-lt"/>
                </a:rPr>
                <a:t>80%</a:t>
              </a:r>
              <a:r>
                <a:rPr lang="pt-BR" sz="1400" b="1" i="1" dirty="0" smtClean="0">
                  <a:solidFill>
                    <a:srgbClr val="0064C7"/>
                  </a:solidFill>
                  <a:latin typeface="+mj-lt"/>
                </a:rPr>
                <a:t> </a:t>
              </a:r>
              <a:endParaRPr lang="pt-BR" sz="1400" b="1" i="1" dirty="0">
                <a:solidFill>
                  <a:srgbClr val="0064C7"/>
                </a:solidFill>
                <a:latin typeface="+mj-lt"/>
              </a:endParaRPr>
            </a:p>
          </p:txBody>
        </p:sp>
      </p:grpSp>
      <p:grpSp>
        <p:nvGrpSpPr>
          <p:cNvPr id="9" name="Grupo 81"/>
          <p:cNvGrpSpPr>
            <a:grpSpLocks/>
          </p:cNvGrpSpPr>
          <p:nvPr/>
        </p:nvGrpSpPr>
        <p:grpSpPr bwMode="auto">
          <a:xfrm>
            <a:off x="4097338" y="2266950"/>
            <a:ext cx="1573212" cy="3601383"/>
            <a:chOff x="4266378" y="2628434"/>
            <a:chExt cx="1572448" cy="3601868"/>
          </a:xfrm>
        </p:grpSpPr>
        <p:sp>
          <p:nvSpPr>
            <p:cNvPr id="70" name="Retângulo 69"/>
            <p:cNvSpPr/>
            <p:nvPr/>
          </p:nvSpPr>
          <p:spPr>
            <a:xfrm>
              <a:off x="4266378" y="5707012"/>
              <a:ext cx="1566431" cy="523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1400" i="1" dirty="0" smtClean="0">
                  <a:solidFill>
                    <a:srgbClr val="454647"/>
                  </a:solidFill>
                  <a:latin typeface="+mj-lt"/>
                </a:rPr>
                <a:t>CONSTRUÇÃO CIVIL</a:t>
              </a:r>
              <a:endParaRPr lang="pt-BR" sz="1400" i="1" dirty="0">
                <a:solidFill>
                  <a:srgbClr val="454647"/>
                </a:solidFill>
                <a:latin typeface="+mj-lt"/>
              </a:endParaRPr>
            </a:p>
          </p:txBody>
        </p:sp>
        <p:grpSp>
          <p:nvGrpSpPr>
            <p:cNvPr id="10" name="Grupo 80"/>
            <p:cNvGrpSpPr>
              <a:grpSpLocks/>
            </p:cNvGrpSpPr>
            <p:nvPr/>
          </p:nvGrpSpPr>
          <p:grpSpPr bwMode="auto">
            <a:xfrm>
              <a:off x="4275898" y="2628434"/>
              <a:ext cx="1562928" cy="3000643"/>
              <a:chOff x="4275898" y="2628434"/>
              <a:chExt cx="1562928" cy="3000643"/>
            </a:xfrm>
          </p:grpSpPr>
          <p:grpSp>
            <p:nvGrpSpPr>
              <p:cNvPr id="11" name="Grupo 59"/>
              <p:cNvGrpSpPr>
                <a:grpSpLocks/>
              </p:cNvGrpSpPr>
              <p:nvPr/>
            </p:nvGrpSpPr>
            <p:grpSpPr bwMode="auto">
              <a:xfrm>
                <a:off x="4514850" y="3124200"/>
                <a:ext cx="1079956" cy="1562070"/>
                <a:chOff x="3280231" y="2559287"/>
                <a:chExt cx="1458686" cy="2126983"/>
              </a:xfrm>
            </p:grpSpPr>
            <p:sp>
              <p:nvSpPr>
                <p:cNvPr id="61" name="Retângulo 60"/>
                <p:cNvSpPr/>
                <p:nvPr/>
              </p:nvSpPr>
              <p:spPr>
                <a:xfrm>
                  <a:off x="3281102" y="2826819"/>
                  <a:ext cx="711535" cy="185923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ECC12"/>
                    </a:gs>
                    <a:gs pos="50000">
                      <a:srgbClr val="DECC12"/>
                    </a:gs>
                    <a:gs pos="100000">
                      <a:srgbClr val="DECC12">
                        <a:lumMod val="8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>
                    <a:defRPr/>
                  </a:pPr>
                  <a:endParaRPr lang="pt-BR"/>
                </a:p>
              </p:txBody>
            </p:sp>
            <p:sp>
              <p:nvSpPr>
                <p:cNvPr id="62" name="Retângulo 61"/>
                <p:cNvSpPr/>
                <p:nvPr/>
              </p:nvSpPr>
              <p:spPr>
                <a:xfrm>
                  <a:off x="4026928" y="2558744"/>
                  <a:ext cx="711535" cy="2127311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64C7">
                        <a:shade val="30000"/>
                        <a:satMod val="115000"/>
                      </a:srgbClr>
                    </a:gs>
                    <a:gs pos="50000">
                      <a:srgbClr val="0064C7">
                        <a:shade val="67500"/>
                        <a:satMod val="115000"/>
                      </a:srgbClr>
                    </a:gs>
                    <a:gs pos="100000">
                      <a:srgbClr val="0064C7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dir="135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>
                    <a:defRPr/>
                  </a:pPr>
                  <a:endParaRPr lang="pt-BR"/>
                </a:p>
              </p:txBody>
            </p:sp>
          </p:grpSp>
          <p:grpSp>
            <p:nvGrpSpPr>
              <p:cNvPr id="12" name="Grupo 41"/>
              <p:cNvGrpSpPr>
                <a:grpSpLocks/>
              </p:cNvGrpSpPr>
              <p:nvPr/>
            </p:nvGrpSpPr>
            <p:grpSpPr bwMode="auto">
              <a:xfrm>
                <a:off x="4694711" y="4857751"/>
                <a:ext cx="788824" cy="771326"/>
                <a:chOff x="2943772" y="4743449"/>
                <a:chExt cx="925202" cy="904679"/>
              </a:xfrm>
            </p:grpSpPr>
            <p:grpSp>
              <p:nvGrpSpPr>
                <p:cNvPr id="13" name="Grupo 42"/>
                <p:cNvGrpSpPr>
                  <a:grpSpLocks/>
                </p:cNvGrpSpPr>
                <p:nvPr/>
              </p:nvGrpSpPr>
              <p:grpSpPr bwMode="auto">
                <a:xfrm>
                  <a:off x="2943772" y="4743449"/>
                  <a:ext cx="925202" cy="904679"/>
                  <a:chOff x="7682458" y="375692"/>
                  <a:chExt cx="843161" cy="824458"/>
                </a:xfrm>
              </p:grpSpPr>
              <p:sp>
                <p:nvSpPr>
                  <p:cNvPr id="45" name="Arredondar Retângulo em um Canto Diagonal 44"/>
                  <p:cNvSpPr/>
                  <p:nvPr/>
                </p:nvSpPr>
                <p:spPr>
                  <a:xfrm>
                    <a:off x="8087898" y="762449"/>
                    <a:ext cx="437576" cy="437847"/>
                  </a:xfrm>
                  <a:prstGeom prst="round2DiagRect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6" name="Arredondar Retângulo em um Canto Diagonal 45"/>
                  <p:cNvSpPr/>
                  <p:nvPr/>
                </p:nvSpPr>
                <p:spPr>
                  <a:xfrm>
                    <a:off x="7682548" y="375515"/>
                    <a:ext cx="761517" cy="761990"/>
                  </a:xfrm>
                  <a:prstGeom prst="round2DiagRect">
                    <a:avLst/>
                  </a:prstGeom>
                  <a:solidFill>
                    <a:srgbClr val="0064C7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r">
                      <a:defRPr/>
                    </a:pPr>
                    <a:endParaRPr lang="pt-BR"/>
                  </a:p>
                </p:txBody>
              </p:sp>
            </p:grpSp>
            <p:pic>
              <p:nvPicPr>
                <p:cNvPr id="28720" name="Imagem 43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73970" t="3751" r="20300" b="88611"/>
                <a:stretch>
                  <a:fillRect/>
                </a:stretch>
              </p:blipFill>
              <p:spPr bwMode="auto">
                <a:xfrm>
                  <a:off x="3124200" y="4912618"/>
                  <a:ext cx="478531" cy="47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75" name="Retângulo 74"/>
              <p:cNvSpPr/>
              <p:nvPr/>
            </p:nvSpPr>
            <p:spPr>
              <a:xfrm>
                <a:off x="4275898" y="2818960"/>
                <a:ext cx="963144" cy="4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pt-BR" sz="2000" b="1" i="1" dirty="0" smtClean="0">
                    <a:solidFill>
                      <a:srgbClr val="DECC12"/>
                    </a:solidFill>
                    <a:latin typeface="+mj-lt"/>
                  </a:rPr>
                  <a:t>77% </a:t>
                </a:r>
                <a:endParaRPr lang="pt-BR" sz="2000" b="1" i="1" dirty="0">
                  <a:solidFill>
                    <a:srgbClr val="DECC12"/>
                  </a:solidFill>
                  <a:latin typeface="+mj-lt"/>
                </a:endParaRPr>
              </a:p>
            </p:txBody>
          </p:sp>
          <p:sp>
            <p:nvSpPr>
              <p:cNvPr id="76" name="Retângulo 75"/>
              <p:cNvSpPr/>
              <p:nvPr/>
            </p:nvSpPr>
            <p:spPr>
              <a:xfrm>
                <a:off x="4875682" y="2628434"/>
                <a:ext cx="963144" cy="4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pt-BR" sz="2000" b="1" i="1" dirty="0" smtClean="0">
                    <a:solidFill>
                      <a:srgbClr val="0064C7"/>
                    </a:solidFill>
                    <a:latin typeface="+mj-lt"/>
                  </a:rPr>
                  <a:t>79%</a:t>
                </a:r>
                <a:r>
                  <a:rPr lang="pt-BR" sz="1400" b="1" i="1" dirty="0" smtClean="0">
                    <a:solidFill>
                      <a:srgbClr val="0064C7"/>
                    </a:solidFill>
                    <a:latin typeface="+mj-lt"/>
                  </a:rPr>
                  <a:t> </a:t>
                </a:r>
                <a:endParaRPr lang="pt-BR" sz="1400" b="1" i="1" dirty="0">
                  <a:solidFill>
                    <a:srgbClr val="0064C7"/>
                  </a:solidFill>
                  <a:latin typeface="+mj-lt"/>
                </a:endParaRPr>
              </a:p>
            </p:txBody>
          </p:sp>
        </p:grpSp>
      </p:grpSp>
      <p:grpSp>
        <p:nvGrpSpPr>
          <p:cNvPr id="14" name="Grupo 82"/>
          <p:cNvGrpSpPr>
            <a:grpSpLocks/>
          </p:cNvGrpSpPr>
          <p:nvPr/>
        </p:nvGrpSpPr>
        <p:grpSpPr bwMode="auto">
          <a:xfrm>
            <a:off x="5738817" y="2398808"/>
            <a:ext cx="1573084" cy="3254303"/>
            <a:chOff x="5685059" y="2760314"/>
            <a:chExt cx="1572856" cy="3254715"/>
          </a:xfrm>
        </p:grpSpPr>
        <p:sp>
          <p:nvSpPr>
            <p:cNvPr id="71" name="Retângulo 70"/>
            <p:cNvSpPr/>
            <p:nvPr/>
          </p:nvSpPr>
          <p:spPr>
            <a:xfrm>
              <a:off x="5704106" y="5707014"/>
              <a:ext cx="1422195" cy="3080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COMÉRCIO</a:t>
              </a:r>
            </a:p>
          </p:txBody>
        </p:sp>
        <p:grpSp>
          <p:nvGrpSpPr>
            <p:cNvPr id="15" name="Grupo 58"/>
            <p:cNvGrpSpPr>
              <a:grpSpLocks/>
            </p:cNvGrpSpPr>
            <p:nvPr/>
          </p:nvGrpSpPr>
          <p:grpSpPr bwMode="auto">
            <a:xfrm>
              <a:off x="5685059" y="2760314"/>
              <a:ext cx="1572856" cy="2868763"/>
              <a:chOff x="5685059" y="2760314"/>
              <a:chExt cx="1572856" cy="2868763"/>
            </a:xfrm>
          </p:grpSpPr>
          <p:grpSp>
            <p:nvGrpSpPr>
              <p:cNvPr id="16" name="Grupo 62"/>
              <p:cNvGrpSpPr>
                <a:grpSpLocks/>
              </p:cNvGrpSpPr>
              <p:nvPr/>
            </p:nvGrpSpPr>
            <p:grpSpPr bwMode="auto">
              <a:xfrm>
                <a:off x="5905689" y="3247286"/>
                <a:ext cx="1079344" cy="1438832"/>
                <a:chOff x="3280486" y="2726887"/>
                <a:chExt cx="1457859" cy="1959177"/>
              </a:xfrm>
            </p:grpSpPr>
            <p:sp>
              <p:nvSpPr>
                <p:cNvPr id="64" name="Retângulo 63"/>
                <p:cNvSpPr/>
                <p:nvPr/>
              </p:nvSpPr>
              <p:spPr>
                <a:xfrm>
                  <a:off x="3280486" y="2985640"/>
                  <a:ext cx="711778" cy="1700423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DECC12"/>
                    </a:gs>
                    <a:gs pos="50000">
                      <a:srgbClr val="DECC12"/>
                    </a:gs>
                    <a:gs pos="100000">
                      <a:srgbClr val="DECC12">
                        <a:lumMod val="8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>
                    <a:defRPr/>
                  </a:pPr>
                  <a:endParaRPr lang="pt-BR"/>
                </a:p>
              </p:txBody>
            </p:sp>
            <p:sp>
              <p:nvSpPr>
                <p:cNvPr id="65" name="Retângulo 64"/>
                <p:cNvSpPr/>
                <p:nvPr/>
              </p:nvSpPr>
              <p:spPr>
                <a:xfrm>
                  <a:off x="4026567" y="2726887"/>
                  <a:ext cx="711778" cy="195917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64C7">
                        <a:shade val="30000"/>
                        <a:satMod val="115000"/>
                      </a:srgbClr>
                    </a:gs>
                    <a:gs pos="50000">
                      <a:srgbClr val="0064C7">
                        <a:shade val="67500"/>
                        <a:satMod val="115000"/>
                      </a:srgbClr>
                    </a:gs>
                    <a:gs pos="100000">
                      <a:srgbClr val="0064C7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dir="135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>
                    <a:defRPr/>
                  </a:pPr>
                  <a:endParaRPr lang="pt-BR"/>
                </a:p>
              </p:txBody>
            </p:sp>
          </p:grpSp>
          <p:grpSp>
            <p:nvGrpSpPr>
              <p:cNvPr id="17" name="Grupo 46"/>
              <p:cNvGrpSpPr>
                <a:grpSpLocks/>
              </p:cNvGrpSpPr>
              <p:nvPr/>
            </p:nvGrpSpPr>
            <p:grpSpPr bwMode="auto">
              <a:xfrm>
                <a:off x="6091711" y="4857751"/>
                <a:ext cx="788824" cy="771326"/>
                <a:chOff x="2943772" y="4743449"/>
                <a:chExt cx="925202" cy="904679"/>
              </a:xfrm>
            </p:grpSpPr>
            <p:grpSp>
              <p:nvGrpSpPr>
                <p:cNvPr id="18" name="Grupo 47"/>
                <p:cNvGrpSpPr>
                  <a:grpSpLocks/>
                </p:cNvGrpSpPr>
                <p:nvPr/>
              </p:nvGrpSpPr>
              <p:grpSpPr bwMode="auto">
                <a:xfrm>
                  <a:off x="2943772" y="4743449"/>
                  <a:ext cx="925202" cy="904679"/>
                  <a:chOff x="7682458" y="375692"/>
                  <a:chExt cx="843161" cy="824458"/>
                </a:xfrm>
              </p:grpSpPr>
              <p:sp>
                <p:nvSpPr>
                  <p:cNvPr id="50" name="Arredondar Retângulo em um Canto Diagonal 49"/>
                  <p:cNvSpPr/>
                  <p:nvPr/>
                </p:nvSpPr>
                <p:spPr>
                  <a:xfrm>
                    <a:off x="8087614" y="762454"/>
                    <a:ext cx="437725" cy="437845"/>
                  </a:xfrm>
                  <a:prstGeom prst="round2DiagRect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51" name="Arredondar Retângulo em um Canto Diagonal 50"/>
                  <p:cNvSpPr/>
                  <p:nvPr/>
                </p:nvSpPr>
                <p:spPr>
                  <a:xfrm>
                    <a:off x="7682126" y="375521"/>
                    <a:ext cx="761776" cy="761986"/>
                  </a:xfrm>
                  <a:prstGeom prst="round2DiagRect">
                    <a:avLst/>
                  </a:prstGeom>
                  <a:solidFill>
                    <a:srgbClr val="0064C7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r">
                      <a:defRPr/>
                    </a:pPr>
                    <a:endParaRPr lang="pt-BR"/>
                  </a:p>
                </p:txBody>
              </p:sp>
            </p:grpSp>
            <p:pic>
              <p:nvPicPr>
                <p:cNvPr id="28708" name="Imagem 48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82523" t="3751" r="11748" b="88611"/>
                <a:stretch>
                  <a:fillRect/>
                </a:stretch>
              </p:blipFill>
              <p:spPr bwMode="auto">
                <a:xfrm>
                  <a:off x="3124200" y="4912618"/>
                  <a:ext cx="478531" cy="478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77" name="Retângulo 76"/>
              <p:cNvSpPr/>
              <p:nvPr/>
            </p:nvSpPr>
            <p:spPr>
              <a:xfrm>
                <a:off x="5685059" y="2994148"/>
                <a:ext cx="963473" cy="400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pt-BR" sz="2000" b="1" i="1" dirty="0" smtClean="0">
                    <a:solidFill>
                      <a:srgbClr val="DECC12"/>
                    </a:solidFill>
                    <a:latin typeface="+mj-lt"/>
                  </a:rPr>
                  <a:t>75% </a:t>
                </a:r>
                <a:endParaRPr lang="pt-BR" sz="2000" b="1" i="1" dirty="0">
                  <a:solidFill>
                    <a:srgbClr val="DECC12"/>
                  </a:solidFill>
                  <a:latin typeface="+mj-lt"/>
                </a:endParaRPr>
              </a:p>
            </p:txBody>
          </p:sp>
          <p:sp>
            <p:nvSpPr>
              <p:cNvPr id="78" name="Retângulo 77"/>
              <p:cNvSpPr/>
              <p:nvPr/>
            </p:nvSpPr>
            <p:spPr>
              <a:xfrm>
                <a:off x="6280157" y="2760314"/>
                <a:ext cx="977758" cy="400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pt-BR" sz="2000" b="1" i="1" dirty="0" smtClean="0">
                    <a:solidFill>
                      <a:srgbClr val="0064C7"/>
                    </a:solidFill>
                    <a:latin typeface="+mj-lt"/>
                  </a:rPr>
                  <a:t>77% </a:t>
                </a:r>
                <a:endParaRPr lang="pt-BR" sz="2000" b="1" i="1" dirty="0">
                  <a:solidFill>
                    <a:srgbClr val="0064C7"/>
                  </a:solidFill>
                  <a:latin typeface="+mj-lt"/>
                </a:endParaRPr>
              </a:p>
            </p:txBody>
          </p:sp>
        </p:grpSp>
      </p:grpSp>
      <p:grpSp>
        <p:nvGrpSpPr>
          <p:cNvPr id="19" name="Grupo 40"/>
          <p:cNvGrpSpPr>
            <a:grpSpLocks/>
          </p:cNvGrpSpPr>
          <p:nvPr/>
        </p:nvGrpSpPr>
        <p:grpSpPr bwMode="auto">
          <a:xfrm>
            <a:off x="7315965" y="2604465"/>
            <a:ext cx="1551812" cy="3048653"/>
            <a:chOff x="7097107" y="2965983"/>
            <a:chExt cx="1551585" cy="3049046"/>
          </a:xfrm>
        </p:grpSpPr>
        <p:grpSp>
          <p:nvGrpSpPr>
            <p:cNvPr id="20" name="Grupo 65"/>
            <p:cNvGrpSpPr>
              <a:grpSpLocks/>
            </p:cNvGrpSpPr>
            <p:nvPr/>
          </p:nvGrpSpPr>
          <p:grpSpPr bwMode="auto">
            <a:xfrm>
              <a:off x="7296339" y="3401676"/>
              <a:ext cx="1079340" cy="1284437"/>
              <a:chOff x="3280489" y="2937112"/>
              <a:chExt cx="1457855" cy="1748947"/>
            </a:xfrm>
          </p:grpSpPr>
          <p:sp>
            <p:nvSpPr>
              <p:cNvPr id="67" name="Retângulo 66"/>
              <p:cNvSpPr/>
              <p:nvPr/>
            </p:nvSpPr>
            <p:spPr>
              <a:xfrm>
                <a:off x="3280489" y="3163522"/>
                <a:ext cx="711777" cy="1522537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68" name="Retângulo 67"/>
              <p:cNvSpPr/>
              <p:nvPr/>
            </p:nvSpPr>
            <p:spPr>
              <a:xfrm>
                <a:off x="4026567" y="2937112"/>
                <a:ext cx="711777" cy="1748947"/>
              </a:xfrm>
              <a:prstGeom prst="rect">
                <a:avLst/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grpSp>
          <p:nvGrpSpPr>
            <p:cNvPr id="21" name="Grupo 51"/>
            <p:cNvGrpSpPr>
              <a:grpSpLocks/>
            </p:cNvGrpSpPr>
            <p:nvPr/>
          </p:nvGrpSpPr>
          <p:grpSpPr bwMode="auto">
            <a:xfrm>
              <a:off x="7488711" y="4857751"/>
              <a:ext cx="788824" cy="771326"/>
              <a:chOff x="2943772" y="4743449"/>
              <a:chExt cx="925202" cy="904679"/>
            </a:xfrm>
          </p:grpSpPr>
          <p:grpSp>
            <p:nvGrpSpPr>
              <p:cNvPr id="22" name="Grupo 52"/>
              <p:cNvGrpSpPr>
                <a:grpSpLocks/>
              </p:cNvGrpSpPr>
              <p:nvPr/>
            </p:nvGrpSpPr>
            <p:grpSpPr bwMode="auto">
              <a:xfrm>
                <a:off x="2943772" y="4743449"/>
                <a:ext cx="925202" cy="904679"/>
                <a:chOff x="7682458" y="375692"/>
                <a:chExt cx="843161" cy="824458"/>
              </a:xfrm>
            </p:grpSpPr>
            <p:sp>
              <p:nvSpPr>
                <p:cNvPr id="55" name="Arredondar Retângulo em um Canto Diagonal 54"/>
                <p:cNvSpPr/>
                <p:nvPr/>
              </p:nvSpPr>
              <p:spPr>
                <a:xfrm>
                  <a:off x="8087614" y="762451"/>
                  <a:ext cx="437724" cy="437847"/>
                </a:xfrm>
                <a:prstGeom prst="round2Diag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56" name="Arredondar Retângulo em um Canto Diagonal 55"/>
                <p:cNvSpPr/>
                <p:nvPr/>
              </p:nvSpPr>
              <p:spPr>
                <a:xfrm>
                  <a:off x="7682126" y="375517"/>
                  <a:ext cx="761775" cy="761989"/>
                </a:xfrm>
                <a:prstGeom prst="round2DiagRect">
                  <a:avLst/>
                </a:prstGeom>
                <a:solidFill>
                  <a:srgbClr val="0064C7"/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>
                    <a:defRPr/>
                  </a:pPr>
                  <a:endParaRPr lang="pt-BR"/>
                </a:p>
              </p:txBody>
            </p:sp>
          </p:grpSp>
          <p:pic>
            <p:nvPicPr>
              <p:cNvPr id="28696" name="Imagem 53"/>
              <p:cNvPicPr>
                <a:picLocks noChangeAspect="1"/>
              </p:cNvPicPr>
              <p:nvPr/>
            </p:nvPicPr>
            <p:blipFill>
              <a:blip r:embed="rId4" cstate="print"/>
              <a:srcRect l="91190" t="3751" r="3081" b="88611"/>
              <a:stretch>
                <a:fillRect/>
              </a:stretch>
            </p:blipFill>
            <p:spPr bwMode="auto">
              <a:xfrm>
                <a:off x="3124200" y="4912618"/>
                <a:ext cx="478531" cy="478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2" name="Retângulo 71"/>
            <p:cNvSpPr/>
            <p:nvPr/>
          </p:nvSpPr>
          <p:spPr>
            <a:xfrm>
              <a:off x="7142376" y="5707013"/>
              <a:ext cx="1422192" cy="3080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SERVIÇOS</a:t>
              </a:r>
            </a:p>
          </p:txBody>
        </p:sp>
        <p:sp>
          <p:nvSpPr>
            <p:cNvPr id="79" name="Retângulo 78"/>
            <p:cNvSpPr/>
            <p:nvPr/>
          </p:nvSpPr>
          <p:spPr>
            <a:xfrm>
              <a:off x="7097107" y="3055992"/>
              <a:ext cx="963471" cy="400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74%</a:t>
              </a:r>
              <a:endParaRPr lang="pt-BR" sz="20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7677284" y="2965983"/>
              <a:ext cx="971408" cy="400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0064C7"/>
                  </a:solidFill>
                  <a:latin typeface="+mj-lt"/>
                </a:rPr>
                <a:t>75% </a:t>
              </a:r>
              <a:endParaRPr lang="pt-BR" sz="2000" b="1" i="1" dirty="0">
                <a:solidFill>
                  <a:srgbClr val="0064C7"/>
                </a:solidFill>
                <a:latin typeface="+mj-lt"/>
              </a:endParaRPr>
            </a:p>
          </p:txBody>
        </p:sp>
      </p:grpSp>
      <p:grpSp>
        <p:nvGrpSpPr>
          <p:cNvPr id="27" name="Grupo 91"/>
          <p:cNvGrpSpPr>
            <a:grpSpLocks/>
          </p:cNvGrpSpPr>
          <p:nvPr/>
        </p:nvGrpSpPr>
        <p:grpSpPr bwMode="auto">
          <a:xfrm>
            <a:off x="2332038" y="6010275"/>
            <a:ext cx="1203325" cy="650320"/>
            <a:chOff x="6532785" y="5804995"/>
            <a:chExt cx="1306289" cy="706287"/>
          </a:xfrm>
        </p:grpSpPr>
        <p:sp>
          <p:nvSpPr>
            <p:cNvPr id="93" name="Retângulo 92"/>
            <p:cNvSpPr/>
            <p:nvPr/>
          </p:nvSpPr>
          <p:spPr>
            <a:xfrm>
              <a:off x="6532785" y="5804995"/>
              <a:ext cx="1306289" cy="4011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 smtClean="0">
                  <a:solidFill>
                    <a:srgbClr val="DECC1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2011</a:t>
              </a:r>
              <a:endParaRPr lang="pt-BR" sz="1050" b="1" i="1" dirty="0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6532785" y="6110165"/>
              <a:ext cx="1306289" cy="4011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 smtClean="0">
                  <a:solidFill>
                    <a:srgbClr val="0064C7"/>
                  </a:solidFill>
                  <a:latin typeface="+mj-lt"/>
                </a:rPr>
                <a:t>2012</a:t>
              </a:r>
              <a:endParaRPr lang="pt-BR" sz="1050" b="1" i="1" dirty="0">
                <a:solidFill>
                  <a:srgbClr val="0064C7"/>
                </a:solidFill>
                <a:latin typeface="+mj-lt"/>
              </a:endParaRPr>
            </a:p>
          </p:txBody>
        </p:sp>
        <p:sp>
          <p:nvSpPr>
            <p:cNvPr id="95" name="Retângulo 94"/>
            <p:cNvSpPr/>
            <p:nvPr/>
          </p:nvSpPr>
          <p:spPr>
            <a:xfrm>
              <a:off x="6532785" y="5922235"/>
              <a:ext cx="318817" cy="167240"/>
            </a:xfrm>
            <a:prstGeom prst="rect">
              <a:avLst/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sz="1600"/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6534508" y="6223957"/>
              <a:ext cx="318818" cy="172412"/>
            </a:xfrm>
            <a:prstGeom prst="rect">
              <a:avLst/>
            </a:prstGeom>
            <a:gradFill flip="none" rotWithShape="1">
              <a:gsLst>
                <a:gs pos="0">
                  <a:srgbClr val="0064C7">
                    <a:shade val="30000"/>
                    <a:satMod val="115000"/>
                  </a:srgbClr>
                </a:gs>
                <a:gs pos="50000">
                  <a:srgbClr val="0064C7">
                    <a:shade val="67500"/>
                    <a:satMod val="115000"/>
                  </a:srgbClr>
                </a:gs>
                <a:gs pos="100000">
                  <a:srgbClr val="0064C7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sz="160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0" y="1822450"/>
            <a:ext cx="8407400" cy="2895600"/>
            <a:chOff x="6233432" y="4778202"/>
            <a:chExt cx="2255677" cy="1413048"/>
          </a:xfrm>
        </p:grpSpPr>
        <p:sp>
          <p:nvSpPr>
            <p:cNvPr id="8" name="Arredondar Retângulo em um Canto Diagonal 7"/>
            <p:cNvSpPr/>
            <p:nvPr/>
          </p:nvSpPr>
          <p:spPr>
            <a:xfrm>
              <a:off x="6233432" y="4826233"/>
              <a:ext cx="2255677" cy="1365017"/>
            </a:xfrm>
            <a:prstGeom prst="round2DiagRect">
              <a:avLst>
                <a:gd name="adj1" fmla="val 3224"/>
                <a:gd name="adj2" fmla="val 0"/>
              </a:avLst>
            </a:prstGeom>
            <a:gradFill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10" name="Conector reto 9"/>
            <p:cNvCxnSpPr/>
            <p:nvPr/>
          </p:nvCxnSpPr>
          <p:spPr>
            <a:xfrm>
              <a:off x="6238543" y="4778202"/>
              <a:ext cx="22454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00" name="CaixaDeTexto 10"/>
          <p:cNvSpPr txBox="1">
            <a:spLocks noChangeArrowheads="1"/>
          </p:cNvSpPr>
          <p:nvPr/>
        </p:nvSpPr>
        <p:spPr bwMode="auto">
          <a:xfrm>
            <a:off x="3362270" y="466725"/>
            <a:ext cx="54356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800" b="1" i="1" dirty="0">
                <a:solidFill>
                  <a:srgbClr val="454647"/>
                </a:solidFill>
              </a:rPr>
              <a:t>TAXA DE </a:t>
            </a:r>
            <a:r>
              <a:rPr lang="pt-BR" sz="2800" b="1" i="1" dirty="0" smtClean="0">
                <a:solidFill>
                  <a:srgbClr val="454647"/>
                </a:solidFill>
              </a:rPr>
              <a:t>SOBREVIVÊNCIA (%)</a:t>
            </a:r>
            <a:endParaRPr lang="pt-BR" sz="2800" b="1" i="1" dirty="0">
              <a:solidFill>
                <a:srgbClr val="454647"/>
              </a:solidFill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5162550" y="958850"/>
            <a:ext cx="3635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3600" b="1" i="1" dirty="0">
                <a:solidFill>
                  <a:srgbClr val="0064C7"/>
                </a:solidFill>
              </a:rPr>
              <a:t>POR REGIÃO</a:t>
            </a:r>
            <a:br>
              <a:rPr lang="pt-BR" sz="3600" b="1" i="1" dirty="0">
                <a:solidFill>
                  <a:srgbClr val="0064C7"/>
                </a:solidFill>
              </a:rPr>
            </a:br>
            <a:r>
              <a:rPr lang="pt-BR" sz="2000" i="1" dirty="0">
                <a:solidFill>
                  <a:srgbClr val="454647"/>
                </a:solidFill>
              </a:rPr>
              <a:t>MAIS ALTA NO SUDESTE</a:t>
            </a:r>
          </a:p>
        </p:txBody>
      </p:sp>
      <p:grpSp>
        <p:nvGrpSpPr>
          <p:cNvPr id="3" name="Grupo 12"/>
          <p:cNvGrpSpPr/>
          <p:nvPr/>
        </p:nvGrpSpPr>
        <p:grpSpPr>
          <a:xfrm flipH="1">
            <a:off x="3336966" y="910953"/>
            <a:ext cx="5673684" cy="134075"/>
            <a:chOff x="2981133" y="6048376"/>
            <a:chExt cx="5019866" cy="95248"/>
          </a:xfrm>
          <a:solidFill>
            <a:srgbClr val="0064C7"/>
          </a:solidFill>
        </p:grpSpPr>
        <p:cxnSp>
          <p:nvCxnSpPr>
            <p:cNvPr id="14" name="Conector reto 13"/>
            <p:cNvCxnSpPr/>
            <p:nvPr/>
          </p:nvCxnSpPr>
          <p:spPr>
            <a:xfrm>
              <a:off x="2981133" y="6095999"/>
              <a:ext cx="493414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redondar Retângulo em um Canto Diagonal 14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Grupo 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9792" name="Imagem 67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93" name="Imagem 68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4" name="CaixaDeTexto 69"/>
          <p:cNvSpPr txBox="1">
            <a:spLocks noChangeArrowheads="1"/>
          </p:cNvSpPr>
          <p:nvPr/>
        </p:nvSpPr>
        <p:spPr bwMode="auto">
          <a:xfrm>
            <a:off x="5078413" y="6400800"/>
            <a:ext cx="33226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i="1" dirty="0">
                <a:solidFill>
                  <a:srgbClr val="464646"/>
                </a:solidFill>
              </a:rPr>
              <a:t>Fonte: Censo Sebrae sobre dados da Receita Federal  </a:t>
            </a:r>
          </a:p>
        </p:txBody>
      </p:sp>
      <p:grpSp>
        <p:nvGrpSpPr>
          <p:cNvPr id="6" name="Grupo 70"/>
          <p:cNvGrpSpPr>
            <a:grpSpLocks/>
          </p:cNvGrpSpPr>
          <p:nvPr/>
        </p:nvGrpSpPr>
        <p:grpSpPr bwMode="auto">
          <a:xfrm>
            <a:off x="1746250" y="2303809"/>
            <a:ext cx="1241425" cy="3577872"/>
            <a:chOff x="1917391" y="2303101"/>
            <a:chExt cx="1242370" cy="3578578"/>
          </a:xfrm>
        </p:grpSpPr>
        <p:grpSp>
          <p:nvGrpSpPr>
            <p:cNvPr id="7" name="Grupo 16"/>
            <p:cNvGrpSpPr>
              <a:grpSpLocks/>
            </p:cNvGrpSpPr>
            <p:nvPr/>
          </p:nvGrpSpPr>
          <p:grpSpPr bwMode="auto">
            <a:xfrm>
              <a:off x="2176351" y="2754452"/>
              <a:ext cx="724454" cy="1941132"/>
              <a:chOff x="3279676" y="1626889"/>
              <a:chExt cx="1459802" cy="3059046"/>
            </a:xfrm>
          </p:grpSpPr>
          <p:sp>
            <p:nvSpPr>
              <p:cNvPr id="26" name="Retângulo 25"/>
              <p:cNvSpPr/>
              <p:nvPr/>
            </p:nvSpPr>
            <p:spPr>
              <a:xfrm>
                <a:off x="3279676" y="1923454"/>
                <a:ext cx="710691" cy="2762480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27" name="Retângulo 26"/>
              <p:cNvSpPr/>
              <p:nvPr/>
            </p:nvSpPr>
            <p:spPr>
              <a:xfrm>
                <a:off x="4028785" y="1626889"/>
                <a:ext cx="710693" cy="3059046"/>
              </a:xfrm>
              <a:prstGeom prst="rect">
                <a:avLst/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sp>
          <p:nvSpPr>
            <p:cNvPr id="20" name="Retângulo 19"/>
            <p:cNvSpPr/>
            <p:nvPr/>
          </p:nvSpPr>
          <p:spPr>
            <a:xfrm>
              <a:off x="1947390" y="2504402"/>
              <a:ext cx="756225" cy="4001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77</a:t>
              </a:r>
              <a:endParaRPr lang="pt-BR" sz="20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332995" y="2303101"/>
              <a:ext cx="716507" cy="4001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0064C7"/>
                  </a:solidFill>
                  <a:latin typeface="+mj-lt"/>
                </a:rPr>
                <a:t>78</a:t>
              </a:r>
              <a:endParaRPr lang="pt-BR" sz="2000" b="1" i="1" dirty="0">
                <a:solidFill>
                  <a:srgbClr val="0064C7"/>
                </a:solidFill>
                <a:latin typeface="+mj-lt"/>
              </a:endParaRPr>
            </a:p>
          </p:txBody>
        </p:sp>
        <p:grpSp>
          <p:nvGrpSpPr>
            <p:cNvPr id="9" name="Grupo 4"/>
            <p:cNvGrpSpPr>
              <a:grpSpLocks/>
            </p:cNvGrpSpPr>
            <p:nvPr/>
          </p:nvGrpSpPr>
          <p:grpSpPr bwMode="auto">
            <a:xfrm>
              <a:off x="2143674" y="4824973"/>
              <a:ext cx="789804" cy="772285"/>
              <a:chOff x="2156196" y="4958323"/>
              <a:chExt cx="789804" cy="772285"/>
            </a:xfrm>
          </p:grpSpPr>
          <p:grpSp>
            <p:nvGrpSpPr>
              <p:cNvPr id="11" name="Grupo 93"/>
              <p:cNvGrpSpPr>
                <a:grpSpLocks/>
              </p:cNvGrpSpPr>
              <p:nvPr/>
            </p:nvGrpSpPr>
            <p:grpSpPr bwMode="auto">
              <a:xfrm>
                <a:off x="2156196" y="4958323"/>
                <a:ext cx="789804" cy="772285"/>
                <a:chOff x="4015906" y="2204864"/>
                <a:chExt cx="789804" cy="772285"/>
              </a:xfrm>
            </p:grpSpPr>
            <p:grpSp>
              <p:nvGrpSpPr>
                <p:cNvPr id="13" name="Grupo 94"/>
                <p:cNvGrpSpPr>
                  <a:grpSpLocks/>
                </p:cNvGrpSpPr>
                <p:nvPr/>
              </p:nvGrpSpPr>
              <p:grpSpPr bwMode="auto">
                <a:xfrm>
                  <a:off x="4015906" y="2204864"/>
                  <a:ext cx="789804" cy="772285"/>
                  <a:chOff x="7682458" y="375692"/>
                  <a:chExt cx="843161" cy="824458"/>
                </a:xfrm>
              </p:grpSpPr>
              <p:sp>
                <p:nvSpPr>
                  <p:cNvPr id="97" name="Arredondar Retângulo em um Canto Diagonal 96"/>
                  <p:cNvSpPr/>
                  <p:nvPr/>
                </p:nvSpPr>
                <p:spPr>
                  <a:xfrm>
                    <a:off x="8087079" y="761341"/>
                    <a:ext cx="439273" cy="439025"/>
                  </a:xfrm>
                  <a:prstGeom prst="round2DiagRect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8" name="Arredondar Retângulo em um Canto Diagonal 97"/>
                  <p:cNvSpPr/>
                  <p:nvPr/>
                </p:nvSpPr>
                <p:spPr>
                  <a:xfrm>
                    <a:off x="7681725" y="374862"/>
                    <a:ext cx="763217" cy="762786"/>
                  </a:xfrm>
                  <a:prstGeom prst="round2DiagRect">
                    <a:avLst/>
                  </a:prstGeom>
                  <a:solidFill>
                    <a:srgbClr val="0064C7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16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29787" name="Imagem 95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84158" t="31551" r="10396" b="60924"/>
                <a:stretch>
                  <a:fillRect/>
                </a:stretch>
              </p:blipFill>
              <p:spPr bwMode="auto">
                <a:xfrm>
                  <a:off x="4119327" y="2308355"/>
                  <a:ext cx="497940" cy="5160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" name="Elipse 3"/>
              <p:cNvSpPr/>
              <p:nvPr/>
            </p:nvSpPr>
            <p:spPr>
              <a:xfrm>
                <a:off x="2562219" y="5324330"/>
                <a:ext cx="76258" cy="76215"/>
              </a:xfrm>
              <a:prstGeom prst="ellipse">
                <a:avLst/>
              </a:prstGeom>
              <a:solidFill>
                <a:srgbClr val="4546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29" name="Retângulo 128"/>
            <p:cNvSpPr/>
            <p:nvPr/>
          </p:nvSpPr>
          <p:spPr>
            <a:xfrm>
              <a:off x="1917391" y="5573643"/>
              <a:ext cx="1242370" cy="30803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SUDESTE</a:t>
              </a:r>
            </a:p>
          </p:txBody>
        </p:sp>
      </p:grpSp>
      <p:grpSp>
        <p:nvGrpSpPr>
          <p:cNvPr id="16" name="Grupo 65"/>
          <p:cNvGrpSpPr>
            <a:grpSpLocks/>
          </p:cNvGrpSpPr>
          <p:nvPr/>
        </p:nvGrpSpPr>
        <p:grpSpPr bwMode="auto">
          <a:xfrm>
            <a:off x="261256" y="2565071"/>
            <a:ext cx="1543801" cy="3316617"/>
            <a:chOff x="432397" y="2564852"/>
            <a:chExt cx="1544976" cy="3316827"/>
          </a:xfrm>
        </p:grpSpPr>
        <p:sp>
          <p:nvSpPr>
            <p:cNvPr id="19" name="Retângulo 18"/>
            <p:cNvSpPr/>
            <p:nvPr/>
          </p:nvSpPr>
          <p:spPr>
            <a:xfrm>
              <a:off x="553823" y="5573684"/>
              <a:ext cx="1242370" cy="307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BRASIL</a:t>
              </a:r>
            </a:p>
          </p:txBody>
        </p:sp>
        <p:grpSp>
          <p:nvGrpSpPr>
            <p:cNvPr id="17" name="Grupo 30"/>
            <p:cNvGrpSpPr>
              <a:grpSpLocks/>
            </p:cNvGrpSpPr>
            <p:nvPr/>
          </p:nvGrpSpPr>
          <p:grpSpPr bwMode="auto">
            <a:xfrm>
              <a:off x="813058" y="3008679"/>
              <a:ext cx="723900" cy="1687115"/>
              <a:chOff x="3280231" y="2027531"/>
              <a:chExt cx="1458686" cy="2658739"/>
            </a:xfrm>
          </p:grpSpPr>
          <p:sp>
            <p:nvSpPr>
              <p:cNvPr id="39" name="Retângulo 38"/>
              <p:cNvSpPr/>
              <p:nvPr/>
            </p:nvSpPr>
            <p:spPr>
              <a:xfrm>
                <a:off x="3279674" y="2416952"/>
                <a:ext cx="710691" cy="2269235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0" name="Retângulo 39"/>
              <p:cNvSpPr/>
              <p:nvPr/>
            </p:nvSpPr>
            <p:spPr>
              <a:xfrm>
                <a:off x="4028781" y="2026653"/>
                <a:ext cx="710691" cy="2659533"/>
              </a:xfrm>
              <a:prstGeom prst="rect">
                <a:avLst/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grpSp>
          <p:nvGrpSpPr>
            <p:cNvPr id="18" name="Grupo 83"/>
            <p:cNvGrpSpPr>
              <a:grpSpLocks/>
            </p:cNvGrpSpPr>
            <p:nvPr/>
          </p:nvGrpSpPr>
          <p:grpSpPr bwMode="auto">
            <a:xfrm>
              <a:off x="780106" y="4824973"/>
              <a:ext cx="789804" cy="772285"/>
              <a:chOff x="4015906" y="2204864"/>
              <a:chExt cx="789804" cy="772285"/>
            </a:xfrm>
          </p:grpSpPr>
          <p:grpSp>
            <p:nvGrpSpPr>
              <p:cNvPr id="22" name="Grupo 84"/>
              <p:cNvGrpSpPr>
                <a:grpSpLocks/>
              </p:cNvGrpSpPr>
              <p:nvPr/>
            </p:nvGrpSpPr>
            <p:grpSpPr bwMode="auto">
              <a:xfrm>
                <a:off x="4015906" y="2204864"/>
                <a:ext cx="789804" cy="772285"/>
                <a:chOff x="7682458" y="375692"/>
                <a:chExt cx="843161" cy="824458"/>
              </a:xfrm>
            </p:grpSpPr>
            <p:sp>
              <p:nvSpPr>
                <p:cNvPr id="87" name="Arredondar Retângulo em um Canto Diagonal 86"/>
                <p:cNvSpPr/>
                <p:nvPr/>
              </p:nvSpPr>
              <p:spPr>
                <a:xfrm>
                  <a:off x="8087078" y="761440"/>
                  <a:ext cx="439274" cy="438967"/>
                </a:xfrm>
                <a:prstGeom prst="round2Diag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8" name="Arredondar Retângulo em um Canto Diagonal 87"/>
                <p:cNvSpPr/>
                <p:nvPr/>
              </p:nvSpPr>
              <p:spPr>
                <a:xfrm>
                  <a:off x="7681725" y="375013"/>
                  <a:ext cx="763217" cy="762684"/>
                </a:xfrm>
                <a:prstGeom prst="round2DiagRect">
                  <a:avLst/>
                </a:prstGeom>
                <a:solidFill>
                  <a:srgbClr val="DECC12"/>
                </a:solidFill>
                <a:ln>
                  <a:noFill/>
                </a:ln>
                <a:effectLst>
                  <a:outerShdw blurRad="50800" dist="38100" dir="13500000" algn="b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1600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9774" name="Imagem 85"/>
              <p:cNvPicPr>
                <a:picLocks noChangeAspect="1"/>
              </p:cNvPicPr>
              <p:nvPr/>
            </p:nvPicPr>
            <p:blipFill>
              <a:blip r:embed="rId4" cstate="print"/>
              <a:srcRect l="84158" t="31551" r="10396" b="60924"/>
              <a:stretch>
                <a:fillRect/>
              </a:stretch>
            </p:blipFill>
            <p:spPr bwMode="auto">
              <a:xfrm>
                <a:off x="4119327" y="2308355"/>
                <a:ext cx="497940" cy="5160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4" name="Retângulo 133"/>
            <p:cNvSpPr/>
            <p:nvPr/>
          </p:nvSpPr>
          <p:spPr>
            <a:xfrm>
              <a:off x="432397" y="2762043"/>
              <a:ext cx="926651" cy="400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76,6</a:t>
              </a:r>
              <a:endParaRPr lang="pt-BR" sz="20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135" name="Retângulo 134"/>
            <p:cNvSpPr/>
            <p:nvPr/>
          </p:nvSpPr>
          <p:spPr>
            <a:xfrm>
              <a:off x="750746" y="2564852"/>
              <a:ext cx="1226627" cy="584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0064C7"/>
                  </a:solidFill>
                  <a:latin typeface="+mj-lt"/>
                </a:rPr>
                <a:t>76</a:t>
              </a:r>
              <a:r>
                <a:rPr lang="pt-BR" sz="2400" b="1" i="1" dirty="0">
                  <a:solidFill>
                    <a:srgbClr val="0064C7"/>
                  </a:solidFill>
                  <a:latin typeface="+mj-lt"/>
                </a:rPr>
                <a:t/>
              </a:r>
              <a:br>
                <a:rPr lang="pt-BR" sz="2400" b="1" i="1" dirty="0">
                  <a:solidFill>
                    <a:srgbClr val="0064C7"/>
                  </a:solidFill>
                  <a:latin typeface="+mj-lt"/>
                </a:rPr>
              </a:br>
              <a:endParaRPr lang="pt-BR" sz="1200" b="1" i="1" dirty="0">
                <a:solidFill>
                  <a:srgbClr val="0064C7"/>
                </a:solidFill>
                <a:latin typeface="+mj-lt"/>
              </a:endParaRPr>
            </a:p>
          </p:txBody>
        </p:sp>
      </p:grpSp>
      <p:grpSp>
        <p:nvGrpSpPr>
          <p:cNvPr id="23" name="Grupo 6143"/>
          <p:cNvGrpSpPr>
            <a:grpSpLocks/>
          </p:cNvGrpSpPr>
          <p:nvPr/>
        </p:nvGrpSpPr>
        <p:grpSpPr bwMode="auto">
          <a:xfrm>
            <a:off x="3145350" y="2826321"/>
            <a:ext cx="1242501" cy="3055389"/>
            <a:chOff x="3316408" y="2826138"/>
            <a:chExt cx="1243447" cy="3055541"/>
          </a:xfrm>
        </p:grpSpPr>
        <p:grpSp>
          <p:nvGrpSpPr>
            <p:cNvPr id="24" name="Grupo 43"/>
            <p:cNvGrpSpPr>
              <a:grpSpLocks/>
            </p:cNvGrpSpPr>
            <p:nvPr/>
          </p:nvGrpSpPr>
          <p:grpSpPr bwMode="auto">
            <a:xfrm>
              <a:off x="3576445" y="3253692"/>
              <a:ext cx="724451" cy="1442063"/>
              <a:chOff x="3279676" y="2413649"/>
              <a:chExt cx="1459796" cy="2272560"/>
            </a:xfrm>
          </p:grpSpPr>
          <p:sp>
            <p:nvSpPr>
              <p:cNvPr id="52" name="Retângulo 51"/>
              <p:cNvSpPr/>
              <p:nvPr/>
            </p:nvSpPr>
            <p:spPr>
              <a:xfrm>
                <a:off x="3279676" y="2819801"/>
                <a:ext cx="710691" cy="1866408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53" name="Retângulo 52"/>
              <p:cNvSpPr/>
              <p:nvPr/>
            </p:nvSpPr>
            <p:spPr>
              <a:xfrm>
                <a:off x="4028782" y="2413649"/>
                <a:ext cx="710690" cy="2272556"/>
              </a:xfrm>
              <a:prstGeom prst="rect">
                <a:avLst/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grpSp>
          <p:nvGrpSpPr>
            <p:cNvPr id="25" name="Grupo 100"/>
            <p:cNvGrpSpPr>
              <a:grpSpLocks/>
            </p:cNvGrpSpPr>
            <p:nvPr/>
          </p:nvGrpSpPr>
          <p:grpSpPr bwMode="auto">
            <a:xfrm>
              <a:off x="3543768" y="4824973"/>
              <a:ext cx="789804" cy="772285"/>
              <a:chOff x="2156196" y="4958323"/>
              <a:chExt cx="789804" cy="772285"/>
            </a:xfrm>
          </p:grpSpPr>
          <p:grpSp>
            <p:nvGrpSpPr>
              <p:cNvPr id="28" name="Grupo 101"/>
              <p:cNvGrpSpPr>
                <a:grpSpLocks/>
              </p:cNvGrpSpPr>
              <p:nvPr/>
            </p:nvGrpSpPr>
            <p:grpSpPr bwMode="auto">
              <a:xfrm>
                <a:off x="2156196" y="4958323"/>
                <a:ext cx="789804" cy="772285"/>
                <a:chOff x="4015906" y="2204864"/>
                <a:chExt cx="789804" cy="772285"/>
              </a:xfrm>
            </p:grpSpPr>
            <p:grpSp>
              <p:nvGrpSpPr>
                <p:cNvPr id="29" name="Grupo 103"/>
                <p:cNvGrpSpPr>
                  <a:grpSpLocks/>
                </p:cNvGrpSpPr>
                <p:nvPr/>
              </p:nvGrpSpPr>
              <p:grpSpPr bwMode="auto">
                <a:xfrm>
                  <a:off x="4015906" y="2204864"/>
                  <a:ext cx="789804" cy="772285"/>
                  <a:chOff x="7682458" y="375692"/>
                  <a:chExt cx="843161" cy="824458"/>
                </a:xfrm>
              </p:grpSpPr>
              <p:sp>
                <p:nvSpPr>
                  <p:cNvPr id="106" name="Arredondar Retângulo em um Canto Diagonal 105"/>
                  <p:cNvSpPr/>
                  <p:nvPr/>
                </p:nvSpPr>
                <p:spPr>
                  <a:xfrm>
                    <a:off x="8087079" y="761448"/>
                    <a:ext cx="439273" cy="438961"/>
                  </a:xfrm>
                  <a:prstGeom prst="round2DiagRect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07" name="Arredondar Retângulo em um Canto Diagonal 106"/>
                  <p:cNvSpPr/>
                  <p:nvPr/>
                </p:nvSpPr>
                <p:spPr>
                  <a:xfrm>
                    <a:off x="7681725" y="375026"/>
                    <a:ext cx="763217" cy="762675"/>
                  </a:xfrm>
                  <a:prstGeom prst="round2DiagRect">
                    <a:avLst/>
                  </a:prstGeom>
                  <a:solidFill>
                    <a:srgbClr val="0064C7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16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29763" name="Imagem 104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84158" t="31551" r="10396" b="60924"/>
                <a:stretch>
                  <a:fillRect/>
                </a:stretch>
              </p:blipFill>
              <p:spPr bwMode="auto">
                <a:xfrm>
                  <a:off x="4119327" y="2308355"/>
                  <a:ext cx="497940" cy="5160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03" name="Elipse 102"/>
              <p:cNvSpPr/>
              <p:nvPr/>
            </p:nvSpPr>
            <p:spPr>
              <a:xfrm>
                <a:off x="2500260" y="5386346"/>
                <a:ext cx="76258" cy="76204"/>
              </a:xfrm>
              <a:prstGeom prst="ellipse">
                <a:avLst/>
              </a:prstGeom>
              <a:solidFill>
                <a:srgbClr val="4546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30" name="Retângulo 129"/>
            <p:cNvSpPr/>
            <p:nvPr/>
          </p:nvSpPr>
          <p:spPr>
            <a:xfrm>
              <a:off x="3317485" y="5573688"/>
              <a:ext cx="1242370" cy="30799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SUL</a:t>
              </a:r>
            </a:p>
          </p:txBody>
        </p:sp>
        <p:sp>
          <p:nvSpPr>
            <p:cNvPr id="136" name="Retângulo 135"/>
            <p:cNvSpPr/>
            <p:nvPr/>
          </p:nvSpPr>
          <p:spPr>
            <a:xfrm>
              <a:off x="3316408" y="3063677"/>
              <a:ext cx="797532" cy="40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73</a:t>
              </a:r>
              <a:endParaRPr lang="pt-BR" sz="20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137" name="Retângulo 136"/>
            <p:cNvSpPr/>
            <p:nvPr/>
          </p:nvSpPr>
          <p:spPr>
            <a:xfrm>
              <a:off x="3731437" y="2826138"/>
              <a:ext cx="718096" cy="400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0064C7"/>
                  </a:solidFill>
                  <a:latin typeface="+mj-lt"/>
                </a:rPr>
                <a:t>75</a:t>
              </a:r>
              <a:endParaRPr lang="pt-BR" sz="2000" b="1" i="1" dirty="0">
                <a:solidFill>
                  <a:srgbClr val="0064C7"/>
                </a:solidFill>
                <a:latin typeface="+mj-lt"/>
              </a:endParaRPr>
            </a:p>
          </p:txBody>
        </p:sp>
      </p:grpSp>
      <p:grpSp>
        <p:nvGrpSpPr>
          <p:cNvPr id="30" name="Grupo 6144"/>
          <p:cNvGrpSpPr>
            <a:grpSpLocks/>
          </p:cNvGrpSpPr>
          <p:nvPr/>
        </p:nvGrpSpPr>
        <p:grpSpPr bwMode="auto">
          <a:xfrm>
            <a:off x="4597850" y="2541324"/>
            <a:ext cx="1285425" cy="3556264"/>
            <a:chOff x="4768876" y="2541481"/>
            <a:chExt cx="1286404" cy="3555641"/>
          </a:xfrm>
        </p:grpSpPr>
        <p:grpSp>
          <p:nvGrpSpPr>
            <p:cNvPr id="31" name="Grupo 54"/>
            <p:cNvGrpSpPr>
              <a:grpSpLocks/>
            </p:cNvGrpSpPr>
            <p:nvPr/>
          </p:nvGrpSpPr>
          <p:grpSpPr bwMode="auto">
            <a:xfrm>
              <a:off x="5071870" y="2980786"/>
              <a:ext cx="724451" cy="1714819"/>
              <a:chOff x="3279676" y="1983575"/>
              <a:chExt cx="1459796" cy="2702401"/>
            </a:xfrm>
          </p:grpSpPr>
          <p:sp>
            <p:nvSpPr>
              <p:cNvPr id="64" name="Retângulo 63"/>
              <p:cNvSpPr/>
              <p:nvPr/>
            </p:nvSpPr>
            <p:spPr>
              <a:xfrm>
                <a:off x="3279676" y="2189400"/>
                <a:ext cx="710690" cy="2496576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65" name="Retângulo 64"/>
              <p:cNvSpPr/>
              <p:nvPr/>
            </p:nvSpPr>
            <p:spPr>
              <a:xfrm>
                <a:off x="4028782" y="1983575"/>
                <a:ext cx="710690" cy="2702399"/>
              </a:xfrm>
              <a:prstGeom prst="rect">
                <a:avLst/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grpSp>
          <p:nvGrpSpPr>
            <p:cNvPr id="29794" name="Grupo 107"/>
            <p:cNvGrpSpPr>
              <a:grpSpLocks/>
            </p:cNvGrpSpPr>
            <p:nvPr/>
          </p:nvGrpSpPr>
          <p:grpSpPr bwMode="auto">
            <a:xfrm>
              <a:off x="5039193" y="4824973"/>
              <a:ext cx="789804" cy="772285"/>
              <a:chOff x="2156196" y="4958323"/>
              <a:chExt cx="789804" cy="772285"/>
            </a:xfrm>
          </p:grpSpPr>
          <p:grpSp>
            <p:nvGrpSpPr>
              <p:cNvPr id="29795" name="Grupo 108"/>
              <p:cNvGrpSpPr>
                <a:grpSpLocks/>
              </p:cNvGrpSpPr>
              <p:nvPr/>
            </p:nvGrpSpPr>
            <p:grpSpPr bwMode="auto">
              <a:xfrm>
                <a:off x="2156196" y="4958323"/>
                <a:ext cx="789804" cy="772285"/>
                <a:chOff x="4015906" y="2204864"/>
                <a:chExt cx="789804" cy="772285"/>
              </a:xfrm>
            </p:grpSpPr>
            <p:grpSp>
              <p:nvGrpSpPr>
                <p:cNvPr id="29796" name="Grupo 110"/>
                <p:cNvGrpSpPr>
                  <a:grpSpLocks/>
                </p:cNvGrpSpPr>
                <p:nvPr/>
              </p:nvGrpSpPr>
              <p:grpSpPr bwMode="auto">
                <a:xfrm>
                  <a:off x="4015906" y="2204864"/>
                  <a:ext cx="789804" cy="772285"/>
                  <a:chOff x="7682458" y="375692"/>
                  <a:chExt cx="843161" cy="824458"/>
                </a:xfrm>
              </p:grpSpPr>
              <p:sp>
                <p:nvSpPr>
                  <p:cNvPr id="113" name="Arredondar Retângulo em um Canto Diagonal 112"/>
                  <p:cNvSpPr/>
                  <p:nvPr/>
                </p:nvSpPr>
                <p:spPr>
                  <a:xfrm>
                    <a:off x="8087079" y="762863"/>
                    <a:ext cx="439273" cy="437168"/>
                  </a:xfrm>
                  <a:prstGeom prst="round2DiagRect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14" name="Arredondar Retângulo em um Canto Diagonal 113"/>
                  <p:cNvSpPr/>
                  <p:nvPr/>
                </p:nvSpPr>
                <p:spPr>
                  <a:xfrm>
                    <a:off x="7681725" y="376529"/>
                    <a:ext cx="763217" cy="760808"/>
                  </a:xfrm>
                  <a:prstGeom prst="round2DiagRect">
                    <a:avLst/>
                  </a:prstGeom>
                  <a:solidFill>
                    <a:srgbClr val="0064C7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16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29750" name="Imagem 111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84158" t="31551" r="10396" b="60924"/>
                <a:stretch>
                  <a:fillRect/>
                </a:stretch>
              </p:blipFill>
              <p:spPr bwMode="auto">
                <a:xfrm>
                  <a:off x="4119327" y="2308355"/>
                  <a:ext cx="497940" cy="5160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0" name="Elipse 109"/>
              <p:cNvSpPr/>
              <p:nvPr/>
            </p:nvSpPr>
            <p:spPr>
              <a:xfrm>
                <a:off x="2493905" y="5305121"/>
                <a:ext cx="76258" cy="74600"/>
              </a:xfrm>
              <a:prstGeom prst="ellipse">
                <a:avLst/>
              </a:prstGeom>
              <a:solidFill>
                <a:srgbClr val="4546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31" name="Retângulo 130"/>
            <p:cNvSpPr/>
            <p:nvPr/>
          </p:nvSpPr>
          <p:spPr>
            <a:xfrm>
              <a:off x="4812910" y="5573339"/>
              <a:ext cx="1242370" cy="52378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CENTRO</a:t>
              </a:r>
            </a:p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OESTE</a:t>
              </a:r>
            </a:p>
          </p:txBody>
        </p:sp>
        <p:sp>
          <p:nvSpPr>
            <p:cNvPr id="138" name="Retângulo 137"/>
            <p:cNvSpPr/>
            <p:nvPr/>
          </p:nvSpPr>
          <p:spPr>
            <a:xfrm>
              <a:off x="4768876" y="2661150"/>
              <a:ext cx="888089" cy="400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76</a:t>
              </a:r>
              <a:endParaRPr lang="pt-BR" sz="20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139" name="Retângulo 138"/>
            <p:cNvSpPr/>
            <p:nvPr/>
          </p:nvSpPr>
          <p:spPr>
            <a:xfrm>
              <a:off x="5286345" y="2541481"/>
              <a:ext cx="716508" cy="400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0064C7"/>
                  </a:solidFill>
                  <a:latin typeface="+mj-lt"/>
                </a:rPr>
                <a:t>77</a:t>
              </a:r>
              <a:endParaRPr lang="pt-BR" sz="2000" b="1" i="1" dirty="0">
                <a:solidFill>
                  <a:srgbClr val="0064C7"/>
                </a:solidFill>
                <a:latin typeface="+mj-lt"/>
              </a:endParaRPr>
            </a:p>
          </p:txBody>
        </p:sp>
      </p:grpSp>
      <p:grpSp>
        <p:nvGrpSpPr>
          <p:cNvPr id="29797" name="Grupo 6149"/>
          <p:cNvGrpSpPr>
            <a:grpSpLocks/>
          </p:cNvGrpSpPr>
          <p:nvPr/>
        </p:nvGrpSpPr>
        <p:grpSpPr bwMode="auto">
          <a:xfrm>
            <a:off x="6042025" y="2722674"/>
            <a:ext cx="1241425" cy="3158996"/>
            <a:chOff x="6213085" y="2723041"/>
            <a:chExt cx="1242370" cy="3158638"/>
          </a:xfrm>
        </p:grpSpPr>
        <p:grpSp>
          <p:nvGrpSpPr>
            <p:cNvPr id="29798" name="Grupo 75"/>
            <p:cNvGrpSpPr>
              <a:grpSpLocks/>
            </p:cNvGrpSpPr>
            <p:nvPr/>
          </p:nvGrpSpPr>
          <p:grpSpPr bwMode="auto">
            <a:xfrm>
              <a:off x="6472045" y="3135407"/>
              <a:ext cx="724454" cy="1560563"/>
              <a:chOff x="3279676" y="2227243"/>
              <a:chExt cx="1459802" cy="2459306"/>
            </a:xfrm>
          </p:grpSpPr>
          <p:sp>
            <p:nvSpPr>
              <p:cNvPr id="77" name="Retângulo 76"/>
              <p:cNvSpPr/>
              <p:nvPr/>
            </p:nvSpPr>
            <p:spPr>
              <a:xfrm>
                <a:off x="3279676" y="2414361"/>
                <a:ext cx="710692" cy="2272180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78" name="Retângulo 77"/>
              <p:cNvSpPr/>
              <p:nvPr/>
            </p:nvSpPr>
            <p:spPr>
              <a:xfrm>
                <a:off x="4028786" y="2227243"/>
                <a:ext cx="710692" cy="2459306"/>
              </a:xfrm>
              <a:prstGeom prst="rect">
                <a:avLst/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grpSp>
          <p:nvGrpSpPr>
            <p:cNvPr id="29799" name="Grupo 114"/>
            <p:cNvGrpSpPr>
              <a:grpSpLocks/>
            </p:cNvGrpSpPr>
            <p:nvPr/>
          </p:nvGrpSpPr>
          <p:grpSpPr bwMode="auto">
            <a:xfrm>
              <a:off x="6439368" y="4824973"/>
              <a:ext cx="789804" cy="772285"/>
              <a:chOff x="2156196" y="4958323"/>
              <a:chExt cx="789804" cy="772285"/>
            </a:xfrm>
          </p:grpSpPr>
          <p:grpSp>
            <p:nvGrpSpPr>
              <p:cNvPr id="29800" name="Grupo 115"/>
              <p:cNvGrpSpPr>
                <a:grpSpLocks/>
              </p:cNvGrpSpPr>
              <p:nvPr/>
            </p:nvGrpSpPr>
            <p:grpSpPr bwMode="auto">
              <a:xfrm>
                <a:off x="2156196" y="4958323"/>
                <a:ext cx="789804" cy="772285"/>
                <a:chOff x="4015906" y="2204864"/>
                <a:chExt cx="789804" cy="772285"/>
              </a:xfrm>
            </p:grpSpPr>
            <p:grpSp>
              <p:nvGrpSpPr>
                <p:cNvPr id="29801" name="Grupo 117"/>
                <p:cNvGrpSpPr>
                  <a:grpSpLocks/>
                </p:cNvGrpSpPr>
                <p:nvPr/>
              </p:nvGrpSpPr>
              <p:grpSpPr bwMode="auto">
                <a:xfrm>
                  <a:off x="4015906" y="2204864"/>
                  <a:ext cx="789804" cy="772285"/>
                  <a:chOff x="7682458" y="375692"/>
                  <a:chExt cx="843161" cy="824458"/>
                </a:xfrm>
              </p:grpSpPr>
              <p:sp>
                <p:nvSpPr>
                  <p:cNvPr id="120" name="Arredondar Retângulo em um Canto Diagonal 119"/>
                  <p:cNvSpPr/>
                  <p:nvPr/>
                </p:nvSpPr>
                <p:spPr>
                  <a:xfrm>
                    <a:off x="8087079" y="761572"/>
                    <a:ext cx="439273" cy="438888"/>
                  </a:xfrm>
                  <a:prstGeom prst="round2DiagRect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1" name="Arredondar Retângulo em um Canto Diagonal 120"/>
                  <p:cNvSpPr/>
                  <p:nvPr/>
                </p:nvSpPr>
                <p:spPr>
                  <a:xfrm>
                    <a:off x="7681725" y="375215"/>
                    <a:ext cx="763217" cy="762548"/>
                  </a:xfrm>
                  <a:prstGeom prst="round2DiagRect">
                    <a:avLst/>
                  </a:prstGeom>
                  <a:solidFill>
                    <a:srgbClr val="0064C7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16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29737" name="Imagem 118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84158" t="31551" r="10396" b="60924"/>
                <a:stretch>
                  <a:fillRect/>
                </a:stretch>
              </p:blipFill>
              <p:spPr bwMode="auto">
                <a:xfrm>
                  <a:off x="4119327" y="2308355"/>
                  <a:ext cx="497940" cy="5160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7" name="Elipse 116"/>
              <p:cNvSpPr/>
              <p:nvPr/>
            </p:nvSpPr>
            <p:spPr>
              <a:xfrm>
                <a:off x="2603525" y="5221371"/>
                <a:ext cx="76258" cy="76191"/>
              </a:xfrm>
              <a:prstGeom prst="ellipse">
                <a:avLst/>
              </a:prstGeom>
              <a:solidFill>
                <a:srgbClr val="4546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32" name="Retângulo 131"/>
            <p:cNvSpPr/>
            <p:nvPr/>
          </p:nvSpPr>
          <p:spPr>
            <a:xfrm>
              <a:off x="6213085" y="5573740"/>
              <a:ext cx="1242370" cy="3079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NORDESTE</a:t>
              </a:r>
            </a:p>
          </p:txBody>
        </p:sp>
        <p:sp>
          <p:nvSpPr>
            <p:cNvPr id="140" name="Retângulo 139"/>
            <p:cNvSpPr/>
            <p:nvPr/>
          </p:nvSpPr>
          <p:spPr>
            <a:xfrm>
              <a:off x="6219313" y="2779189"/>
              <a:ext cx="760992" cy="400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75</a:t>
              </a:r>
              <a:endParaRPr lang="pt-BR" sz="20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141" name="Retângulo 140"/>
            <p:cNvSpPr/>
            <p:nvPr/>
          </p:nvSpPr>
          <p:spPr>
            <a:xfrm>
              <a:off x="6658812" y="2723041"/>
              <a:ext cx="716507" cy="400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0064C7"/>
                  </a:solidFill>
                  <a:latin typeface="+mj-lt"/>
                </a:rPr>
                <a:t>76</a:t>
              </a:r>
              <a:endParaRPr lang="pt-BR" sz="2000" b="1" i="1" dirty="0">
                <a:solidFill>
                  <a:srgbClr val="0064C7"/>
                </a:solidFill>
                <a:latin typeface="+mj-lt"/>
              </a:endParaRPr>
            </a:p>
          </p:txBody>
        </p:sp>
      </p:grpSp>
      <p:grpSp>
        <p:nvGrpSpPr>
          <p:cNvPr id="29802" name="Grupo 6150"/>
          <p:cNvGrpSpPr>
            <a:grpSpLocks/>
          </p:cNvGrpSpPr>
          <p:nvPr/>
        </p:nvGrpSpPr>
        <p:grpSpPr bwMode="auto">
          <a:xfrm>
            <a:off x="7518402" y="2636340"/>
            <a:ext cx="1241425" cy="3245294"/>
            <a:chOff x="7689460" y="2635940"/>
            <a:chExt cx="1242370" cy="3245739"/>
          </a:xfrm>
        </p:grpSpPr>
        <p:grpSp>
          <p:nvGrpSpPr>
            <p:cNvPr id="29803" name="Grupo 78"/>
            <p:cNvGrpSpPr>
              <a:grpSpLocks/>
            </p:cNvGrpSpPr>
            <p:nvPr/>
          </p:nvGrpSpPr>
          <p:grpSpPr bwMode="auto">
            <a:xfrm>
              <a:off x="7948420" y="3039738"/>
              <a:ext cx="724453" cy="1655970"/>
              <a:chOff x="3279676" y="2076476"/>
              <a:chExt cx="1459800" cy="2609656"/>
            </a:xfrm>
          </p:grpSpPr>
          <p:sp>
            <p:nvSpPr>
              <p:cNvPr id="80" name="Retângulo 79"/>
              <p:cNvSpPr/>
              <p:nvPr/>
            </p:nvSpPr>
            <p:spPr>
              <a:xfrm>
                <a:off x="3279676" y="2712819"/>
                <a:ext cx="710693" cy="1973271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81" name="Retângulo 80"/>
              <p:cNvSpPr/>
              <p:nvPr/>
            </p:nvSpPr>
            <p:spPr>
              <a:xfrm>
                <a:off x="4028784" y="2076476"/>
                <a:ext cx="710692" cy="2609656"/>
              </a:xfrm>
              <a:prstGeom prst="rect">
                <a:avLst/>
              </a:prstGeom>
              <a:gradFill flip="none" rotWithShape="1">
                <a:gsLst>
                  <a:gs pos="0">
                    <a:srgbClr val="0064C7">
                      <a:shade val="30000"/>
                      <a:satMod val="115000"/>
                    </a:srgbClr>
                  </a:gs>
                  <a:gs pos="50000">
                    <a:srgbClr val="0064C7">
                      <a:shade val="67500"/>
                      <a:satMod val="115000"/>
                    </a:srgbClr>
                  </a:gs>
                  <a:gs pos="100000">
                    <a:srgbClr val="0064C7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grpSp>
          <p:nvGrpSpPr>
            <p:cNvPr id="29804" name="Grupo 121"/>
            <p:cNvGrpSpPr>
              <a:grpSpLocks/>
            </p:cNvGrpSpPr>
            <p:nvPr/>
          </p:nvGrpSpPr>
          <p:grpSpPr bwMode="auto">
            <a:xfrm>
              <a:off x="7915743" y="4824973"/>
              <a:ext cx="789804" cy="772285"/>
              <a:chOff x="2156196" y="4958323"/>
              <a:chExt cx="789804" cy="772285"/>
            </a:xfrm>
          </p:grpSpPr>
          <p:grpSp>
            <p:nvGrpSpPr>
              <p:cNvPr id="29805" name="Grupo 122"/>
              <p:cNvGrpSpPr>
                <a:grpSpLocks/>
              </p:cNvGrpSpPr>
              <p:nvPr/>
            </p:nvGrpSpPr>
            <p:grpSpPr bwMode="auto">
              <a:xfrm>
                <a:off x="2156196" y="4958323"/>
                <a:ext cx="789804" cy="772285"/>
                <a:chOff x="4015906" y="2204864"/>
                <a:chExt cx="789804" cy="772285"/>
              </a:xfrm>
            </p:grpSpPr>
            <p:grpSp>
              <p:nvGrpSpPr>
                <p:cNvPr id="29806" name="Grupo 124"/>
                <p:cNvGrpSpPr>
                  <a:grpSpLocks/>
                </p:cNvGrpSpPr>
                <p:nvPr/>
              </p:nvGrpSpPr>
              <p:grpSpPr bwMode="auto">
                <a:xfrm>
                  <a:off x="4015906" y="2204864"/>
                  <a:ext cx="789804" cy="772285"/>
                  <a:chOff x="7682458" y="375692"/>
                  <a:chExt cx="843161" cy="824458"/>
                </a:xfrm>
              </p:grpSpPr>
              <p:sp>
                <p:nvSpPr>
                  <p:cNvPr id="127" name="Arredondar Retângulo em um Canto Diagonal 126"/>
                  <p:cNvSpPr/>
                  <p:nvPr/>
                </p:nvSpPr>
                <p:spPr>
                  <a:xfrm>
                    <a:off x="8087079" y="761390"/>
                    <a:ext cx="439273" cy="438996"/>
                  </a:xfrm>
                  <a:prstGeom prst="round2DiagRect">
                    <a:avLst/>
                  </a:prstGeom>
                  <a:no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28" name="Arredondar Retângulo em um Canto Diagonal 127"/>
                  <p:cNvSpPr/>
                  <p:nvPr/>
                </p:nvSpPr>
                <p:spPr>
                  <a:xfrm>
                    <a:off x="7681725" y="374938"/>
                    <a:ext cx="763217" cy="762735"/>
                  </a:xfrm>
                  <a:prstGeom prst="round2DiagRect">
                    <a:avLst/>
                  </a:prstGeom>
                  <a:solidFill>
                    <a:srgbClr val="0064C7"/>
                  </a:solidFill>
                  <a:ln>
                    <a:noFill/>
                  </a:ln>
                  <a:effectLst>
                    <a:outerShdw blurRad="50800" dist="38100" dir="13500000" algn="br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1600" b="1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pic>
              <p:nvPicPr>
                <p:cNvPr id="29724" name="Imagem 125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84158" t="31551" r="10396" b="60924"/>
                <a:stretch>
                  <a:fillRect/>
                </a:stretch>
              </p:blipFill>
              <p:spPr bwMode="auto">
                <a:xfrm>
                  <a:off x="4119327" y="2308355"/>
                  <a:ext cx="497940" cy="5160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4" name="Elipse 123"/>
              <p:cNvSpPr/>
              <p:nvPr/>
            </p:nvSpPr>
            <p:spPr>
              <a:xfrm>
                <a:off x="2411292" y="5187834"/>
                <a:ext cx="76258" cy="76210"/>
              </a:xfrm>
              <a:prstGeom prst="ellipse">
                <a:avLst/>
              </a:prstGeom>
              <a:solidFill>
                <a:srgbClr val="4546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33" name="Retângulo 132"/>
            <p:cNvSpPr/>
            <p:nvPr/>
          </p:nvSpPr>
          <p:spPr>
            <a:xfrm>
              <a:off x="7689460" y="5573664"/>
              <a:ext cx="1242370" cy="3080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i="1" dirty="0">
                  <a:solidFill>
                    <a:srgbClr val="454647"/>
                  </a:solidFill>
                  <a:latin typeface="+mj-lt"/>
                </a:rPr>
                <a:t>NORTE</a:t>
              </a:r>
            </a:p>
          </p:txBody>
        </p:sp>
        <p:sp>
          <p:nvSpPr>
            <p:cNvPr id="142" name="Retângulo 141"/>
            <p:cNvSpPr/>
            <p:nvPr/>
          </p:nvSpPr>
          <p:spPr>
            <a:xfrm>
              <a:off x="7693211" y="3018207"/>
              <a:ext cx="786411" cy="400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74</a:t>
              </a:r>
              <a:endParaRPr lang="pt-BR" sz="20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143" name="Retângulo 142"/>
            <p:cNvSpPr/>
            <p:nvPr/>
          </p:nvSpPr>
          <p:spPr>
            <a:xfrm>
              <a:off x="8132770" y="2635940"/>
              <a:ext cx="716508" cy="400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0064C7"/>
                  </a:solidFill>
                  <a:latin typeface="+mj-lt"/>
                </a:rPr>
                <a:t>77</a:t>
              </a:r>
              <a:endParaRPr lang="pt-BR" sz="2000" b="1" i="1" dirty="0">
                <a:solidFill>
                  <a:srgbClr val="0064C7"/>
                </a:solidFill>
                <a:latin typeface="+mj-lt"/>
              </a:endParaRPr>
            </a:p>
          </p:txBody>
        </p:sp>
      </p:grpSp>
      <p:grpSp>
        <p:nvGrpSpPr>
          <p:cNvPr id="29807" name="Grupo 143"/>
          <p:cNvGrpSpPr>
            <a:grpSpLocks/>
          </p:cNvGrpSpPr>
          <p:nvPr/>
        </p:nvGrpSpPr>
        <p:grpSpPr bwMode="auto">
          <a:xfrm>
            <a:off x="598488" y="6010275"/>
            <a:ext cx="1203325" cy="650320"/>
            <a:chOff x="6532785" y="5804995"/>
            <a:chExt cx="1306289" cy="706287"/>
          </a:xfrm>
        </p:grpSpPr>
        <p:sp>
          <p:nvSpPr>
            <p:cNvPr id="145" name="Retângulo 144"/>
            <p:cNvSpPr/>
            <p:nvPr/>
          </p:nvSpPr>
          <p:spPr>
            <a:xfrm>
              <a:off x="6532785" y="5804995"/>
              <a:ext cx="1306289" cy="4011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 smtClean="0">
                  <a:solidFill>
                    <a:srgbClr val="DECC1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2011</a:t>
              </a:r>
              <a:endParaRPr lang="pt-BR" sz="1050" b="1" i="1" dirty="0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6" name="Retângulo 145"/>
            <p:cNvSpPr/>
            <p:nvPr/>
          </p:nvSpPr>
          <p:spPr>
            <a:xfrm>
              <a:off x="6532785" y="6110165"/>
              <a:ext cx="1306289" cy="4011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i="1" dirty="0" smtClean="0">
                  <a:solidFill>
                    <a:srgbClr val="0064C7"/>
                  </a:solidFill>
                  <a:latin typeface="+mj-lt"/>
                </a:rPr>
                <a:t>2012</a:t>
              </a:r>
              <a:endParaRPr lang="pt-BR" sz="1050" b="1" i="1" dirty="0">
                <a:solidFill>
                  <a:srgbClr val="0064C7"/>
                </a:solidFill>
                <a:latin typeface="+mj-lt"/>
              </a:endParaRPr>
            </a:p>
          </p:txBody>
        </p:sp>
        <p:sp>
          <p:nvSpPr>
            <p:cNvPr id="147" name="Retângulo 146"/>
            <p:cNvSpPr/>
            <p:nvPr/>
          </p:nvSpPr>
          <p:spPr>
            <a:xfrm>
              <a:off x="6532785" y="5922235"/>
              <a:ext cx="318817" cy="167240"/>
            </a:xfrm>
            <a:prstGeom prst="rect">
              <a:avLst/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sz="1600"/>
            </a:p>
          </p:txBody>
        </p:sp>
        <p:sp>
          <p:nvSpPr>
            <p:cNvPr id="148" name="Retângulo 147"/>
            <p:cNvSpPr/>
            <p:nvPr/>
          </p:nvSpPr>
          <p:spPr>
            <a:xfrm>
              <a:off x="6534508" y="6223957"/>
              <a:ext cx="318818" cy="172412"/>
            </a:xfrm>
            <a:prstGeom prst="rect">
              <a:avLst/>
            </a:prstGeom>
            <a:gradFill flip="none" rotWithShape="1">
              <a:gsLst>
                <a:gs pos="0">
                  <a:srgbClr val="0064C7">
                    <a:shade val="30000"/>
                    <a:satMod val="115000"/>
                  </a:srgbClr>
                </a:gs>
                <a:gs pos="50000">
                  <a:srgbClr val="0064C7">
                    <a:shade val="67500"/>
                    <a:satMod val="115000"/>
                  </a:srgbClr>
                </a:gs>
                <a:gs pos="100000">
                  <a:srgbClr val="0064C7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sz="160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4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84688" t="20833" r="3229" b="62500"/>
          <a:stretch>
            <a:fillRect/>
          </a:stretch>
        </p:blipFill>
        <p:spPr bwMode="auto">
          <a:xfrm>
            <a:off x="7743825" y="1428750"/>
            <a:ext cx="110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l="76039" t="18056" r="15419" b="70833"/>
          <a:stretch>
            <a:fillRect/>
          </a:stretch>
        </p:blipFill>
        <p:spPr bwMode="auto">
          <a:xfrm>
            <a:off x="6953250" y="1238250"/>
            <a:ext cx="78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l="66560" t="29028" r="15417" b="46944"/>
          <a:stretch>
            <a:fillRect/>
          </a:stretch>
        </p:blipFill>
        <p:spPr bwMode="auto">
          <a:xfrm>
            <a:off x="6086475" y="1990725"/>
            <a:ext cx="16478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84686" t="43056" r="8022" b="47362"/>
          <a:stretch>
            <a:fillRect/>
          </a:stretch>
        </p:blipFill>
        <p:spPr bwMode="auto">
          <a:xfrm>
            <a:off x="7743825" y="2952750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l="67395" t="53194" r="22084" b="33334"/>
          <a:stretch>
            <a:fillRect/>
          </a:stretch>
        </p:blipFill>
        <p:spPr bwMode="auto">
          <a:xfrm>
            <a:off x="6162675" y="3648075"/>
            <a:ext cx="962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 l="83958" t="52638" r="4062" b="31250"/>
          <a:stretch>
            <a:fillRect/>
          </a:stretch>
        </p:blipFill>
        <p:spPr bwMode="auto">
          <a:xfrm>
            <a:off x="7677150" y="3609975"/>
            <a:ext cx="10953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914400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879" name="Imagem 16"/>
            <p:cNvPicPr>
              <a:picLocks noChangeAspect="1"/>
            </p:cNvPicPr>
            <p:nvPr/>
          </p:nvPicPr>
          <p:blipFill>
            <a:blip r:embed="rId6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80" name="Imagem 17"/>
            <p:cNvPicPr>
              <a:picLocks noChangeAspect="1"/>
            </p:cNvPicPr>
            <p:nvPr/>
          </p:nvPicPr>
          <p:blipFill>
            <a:blip r:embed="rId6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o 9"/>
          <p:cNvGrpSpPr/>
          <p:nvPr/>
        </p:nvGrpSpPr>
        <p:grpSpPr>
          <a:xfrm>
            <a:off x="118750" y="1250866"/>
            <a:ext cx="7196450" cy="186047"/>
            <a:chOff x="1236027" y="6048376"/>
            <a:chExt cx="6764972" cy="95248"/>
          </a:xfrm>
          <a:solidFill>
            <a:srgbClr val="0064C7"/>
          </a:solidFill>
        </p:grpSpPr>
        <p:cxnSp>
          <p:nvCxnSpPr>
            <p:cNvPr id="11" name="Conector reto 10"/>
            <p:cNvCxnSpPr/>
            <p:nvPr/>
          </p:nvCxnSpPr>
          <p:spPr>
            <a:xfrm>
              <a:off x="1236027" y="6095999"/>
              <a:ext cx="6679247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edondar Retângulo em um Canto Diagonal 1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</p:grpSp>
      <p:sp>
        <p:nvSpPr>
          <p:cNvPr id="13" name="Retângulo 12"/>
          <p:cNvSpPr/>
          <p:nvPr/>
        </p:nvSpPr>
        <p:spPr>
          <a:xfrm>
            <a:off x="-1" y="273133"/>
            <a:ext cx="7505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 smtClean="0">
                <a:solidFill>
                  <a:srgbClr val="0064C7"/>
                </a:solidFill>
                <a:latin typeface="+mj-lt"/>
              </a:rPr>
              <a:t>TER UMA EMPRESA É UM DOS PRINCIPAIS SONHOS DOS BRASILEIROS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66725" y="1695448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pt-BR" sz="3200" b="1" i="1" dirty="0">
              <a:solidFill>
                <a:srgbClr val="0064C7"/>
              </a:solidFill>
              <a:latin typeface="+mj-lt"/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92075" y="6413500"/>
            <a:ext cx="4365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</a:t>
            </a:r>
            <a:r>
              <a:rPr lang="pt-BR" sz="1000" i="1" dirty="0" smtClean="0">
                <a:solidFill>
                  <a:srgbClr val="464646"/>
                </a:solidFill>
                <a:latin typeface="+mj-lt"/>
              </a:rPr>
              <a:t>Sebrae, a partir da GEM 2016</a:t>
            </a:r>
            <a:endParaRPr lang="pt-BR" sz="1000" i="1" dirty="0">
              <a:solidFill>
                <a:srgbClr val="464646"/>
              </a:solidFill>
              <a:latin typeface="+mj-lt"/>
            </a:endParaRPr>
          </a:p>
        </p:txBody>
      </p:sp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470252"/>
              </p:ext>
            </p:extLst>
          </p:nvPr>
        </p:nvGraphicFramePr>
        <p:xfrm>
          <a:off x="714374" y="2457448"/>
          <a:ext cx="5114927" cy="3554400"/>
        </p:xfrm>
        <a:graphic>
          <a:graphicData uri="http://schemas.openxmlformats.org/drawingml/2006/table">
            <a:tbl>
              <a:tblPr/>
              <a:tblGrid>
                <a:gridCol w="747184"/>
                <a:gridCol w="3088355"/>
                <a:gridCol w="1279388"/>
              </a:tblGrid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Viajar</a:t>
                      </a:r>
                      <a:r>
                        <a:rPr lang="pt-BR" sz="1600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pelo Brasil 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Comprar</a:t>
                      </a:r>
                      <a:r>
                        <a:rPr lang="pt-BR" sz="1600" baseline="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a casa própria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3º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Comprar um carro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Ter seu próprio negócio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Viajar para o exterior</a:t>
                      </a:r>
                      <a:endParaRPr lang="pt-BR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Ter um diploma de ensino superior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latin typeface="+mj-lt"/>
                          <a:ea typeface="Calibri"/>
                          <a:cs typeface="Times New Roman"/>
                        </a:rPr>
                        <a:t>Ter</a:t>
                      </a:r>
                      <a:r>
                        <a:rPr lang="pt-BR" sz="1600" baseline="0" dirty="0" smtClean="0">
                          <a:latin typeface="+mj-lt"/>
                          <a:ea typeface="Calibri"/>
                          <a:cs typeface="Times New Roman"/>
                        </a:rPr>
                        <a:t> plano de saúde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Fazer carreira numa empresa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9º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Casar ou constituir uma família</a:t>
                      </a:r>
                      <a:endParaRPr lang="pt-BR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pt-BR" sz="1100">
                        <a:latin typeface="Calibri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10º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Comprar um computador</a:t>
                      </a: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620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84688" t="20833" r="3229" b="62500"/>
          <a:stretch>
            <a:fillRect/>
          </a:stretch>
        </p:blipFill>
        <p:spPr bwMode="auto">
          <a:xfrm>
            <a:off x="7743825" y="1428750"/>
            <a:ext cx="110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l="76039" t="18056" r="15419" b="70833"/>
          <a:stretch>
            <a:fillRect/>
          </a:stretch>
        </p:blipFill>
        <p:spPr bwMode="auto">
          <a:xfrm>
            <a:off x="6953250" y="1238250"/>
            <a:ext cx="78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l="66560" t="29028" r="15417" b="46944"/>
          <a:stretch>
            <a:fillRect/>
          </a:stretch>
        </p:blipFill>
        <p:spPr bwMode="auto">
          <a:xfrm>
            <a:off x="6086475" y="1990725"/>
            <a:ext cx="16478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84686" t="43056" r="8022" b="47362"/>
          <a:stretch>
            <a:fillRect/>
          </a:stretch>
        </p:blipFill>
        <p:spPr bwMode="auto">
          <a:xfrm>
            <a:off x="7743825" y="2952750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l="67395" t="53194" r="22084" b="33334"/>
          <a:stretch>
            <a:fillRect/>
          </a:stretch>
        </p:blipFill>
        <p:spPr bwMode="auto">
          <a:xfrm>
            <a:off x="6162675" y="3648075"/>
            <a:ext cx="962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 l="83958" t="52638" r="4062" b="31250"/>
          <a:stretch>
            <a:fillRect/>
          </a:stretch>
        </p:blipFill>
        <p:spPr bwMode="auto">
          <a:xfrm>
            <a:off x="7677150" y="3609975"/>
            <a:ext cx="10953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5875"/>
            <a:ext cx="914400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879" name="Imagem 16"/>
            <p:cNvPicPr>
              <a:picLocks noChangeAspect="1"/>
            </p:cNvPicPr>
            <p:nvPr/>
          </p:nvPicPr>
          <p:blipFill>
            <a:blip r:embed="rId6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80" name="Imagem 17"/>
            <p:cNvPicPr>
              <a:picLocks noChangeAspect="1"/>
            </p:cNvPicPr>
            <p:nvPr/>
          </p:nvPicPr>
          <p:blipFill>
            <a:blip r:embed="rId6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o 9"/>
          <p:cNvGrpSpPr/>
          <p:nvPr/>
        </p:nvGrpSpPr>
        <p:grpSpPr>
          <a:xfrm>
            <a:off x="0" y="1250867"/>
            <a:ext cx="6764972" cy="95248"/>
            <a:chOff x="1236027" y="6048376"/>
            <a:chExt cx="6764972" cy="95248"/>
          </a:xfrm>
          <a:solidFill>
            <a:srgbClr val="0064C7"/>
          </a:solidFill>
        </p:grpSpPr>
        <p:cxnSp>
          <p:nvCxnSpPr>
            <p:cNvPr id="11" name="Conector reto 10"/>
            <p:cNvCxnSpPr/>
            <p:nvPr/>
          </p:nvCxnSpPr>
          <p:spPr>
            <a:xfrm>
              <a:off x="1236027" y="6095999"/>
              <a:ext cx="6679247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edondar Retângulo em um Canto Diagonal 1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</p:grpSp>
      <p:sp>
        <p:nvSpPr>
          <p:cNvPr id="13" name="Retângulo 12"/>
          <p:cNvSpPr/>
          <p:nvPr/>
        </p:nvSpPr>
        <p:spPr>
          <a:xfrm>
            <a:off x="-1" y="391887"/>
            <a:ext cx="6981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 smtClean="0">
                <a:solidFill>
                  <a:srgbClr val="0064C7"/>
                </a:solidFill>
                <a:latin typeface="+mj-lt"/>
              </a:rPr>
              <a:t>EMPREENDEDORISMO É OPÇÃO DE CARREIRA EM TODAS AS REGIÕES</a:t>
            </a:r>
            <a:endParaRPr lang="pt-BR" sz="2800" b="1" i="1" dirty="0">
              <a:solidFill>
                <a:srgbClr val="0064C7"/>
              </a:solidFill>
              <a:latin typeface="+mj-lt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66725" y="1695448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pt-BR" sz="3200" b="1" i="1" dirty="0">
              <a:solidFill>
                <a:srgbClr val="0064C7"/>
              </a:solidFill>
              <a:latin typeface="+mj-lt"/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92075" y="6413500"/>
            <a:ext cx="4365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</a:t>
            </a:r>
            <a:r>
              <a:rPr lang="pt-BR" sz="1000" i="1" dirty="0" smtClean="0">
                <a:solidFill>
                  <a:srgbClr val="464646"/>
                </a:solidFill>
                <a:latin typeface="+mj-lt"/>
              </a:rPr>
              <a:t>Sebrae, a partir da GEM 2015</a:t>
            </a:r>
            <a:endParaRPr lang="pt-BR" sz="1000" i="1" dirty="0">
              <a:solidFill>
                <a:srgbClr val="464646"/>
              </a:solidFill>
              <a:latin typeface="+mj-lt"/>
            </a:endParaRPr>
          </a:p>
        </p:txBody>
      </p:sp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Grá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131266"/>
              </p:ext>
            </p:extLst>
          </p:nvPr>
        </p:nvGraphicFramePr>
        <p:xfrm>
          <a:off x="447675" y="1806900"/>
          <a:ext cx="5934076" cy="385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3848100" y="2012950"/>
            <a:ext cx="4987925" cy="3863975"/>
            <a:chOff x="3810000" y="1994345"/>
            <a:chExt cx="4987931" cy="3863529"/>
          </a:xfrm>
        </p:grpSpPr>
        <p:grpSp>
          <p:nvGrpSpPr>
            <p:cNvPr id="34839" name="Grupo 21"/>
            <p:cNvGrpSpPr>
              <a:grpSpLocks/>
            </p:cNvGrpSpPr>
            <p:nvPr/>
          </p:nvGrpSpPr>
          <p:grpSpPr bwMode="auto">
            <a:xfrm>
              <a:off x="3810000" y="1994345"/>
              <a:ext cx="4987931" cy="3863529"/>
              <a:chOff x="6233432" y="4762500"/>
              <a:chExt cx="5615668" cy="3743324"/>
            </a:xfrm>
          </p:grpSpPr>
          <p:sp>
            <p:nvSpPr>
              <p:cNvPr id="39" name="Arredondar Retângulo em um Canto Diagonal 38"/>
              <p:cNvSpPr/>
              <p:nvPr/>
            </p:nvSpPr>
            <p:spPr>
              <a:xfrm>
                <a:off x="6233432" y="4827093"/>
                <a:ext cx="5615668" cy="3678731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sz="1050" b="1" i="1" dirty="0" smtClean="0">
                  <a:solidFill>
                    <a:srgbClr val="DECC12"/>
                  </a:solidFill>
                  <a:latin typeface="+mj-lt"/>
                </a:endParaRPr>
              </a:p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40" name="Conector reto 39"/>
              <p:cNvCxnSpPr/>
              <p:nvPr/>
            </p:nvCxnSpPr>
            <p:spPr>
              <a:xfrm>
                <a:off x="6238794" y="4762500"/>
                <a:ext cx="560315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840" name="CaixaDeTexto 47"/>
            <p:cNvSpPr txBox="1">
              <a:spLocks noChangeArrowheads="1"/>
            </p:cNvSpPr>
            <p:nvPr/>
          </p:nvSpPr>
          <p:spPr bwMode="auto">
            <a:xfrm>
              <a:off x="4011244" y="2145959"/>
              <a:ext cx="2675309" cy="461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i="1" dirty="0">
                  <a:solidFill>
                    <a:srgbClr val="464646"/>
                  </a:solidFill>
                </a:rPr>
                <a:t>FAIXA </a:t>
              </a:r>
              <a:r>
                <a:rPr lang="pt-BR" sz="2000" b="1" i="1" dirty="0">
                  <a:solidFill>
                    <a:srgbClr val="464646"/>
                  </a:solidFill>
                </a:rPr>
                <a:t>ETÁRIA</a:t>
              </a:r>
            </a:p>
          </p:txBody>
        </p:sp>
        <p:sp>
          <p:nvSpPr>
            <p:cNvPr id="34841" name="CaixaDeTexto 48"/>
            <p:cNvSpPr txBox="1">
              <a:spLocks noChangeArrowheads="1"/>
            </p:cNvSpPr>
            <p:nvPr/>
          </p:nvSpPr>
          <p:spPr bwMode="auto">
            <a:xfrm>
              <a:off x="6197939" y="2193584"/>
              <a:ext cx="2555553" cy="64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i="1" dirty="0" smtClean="0">
                  <a:solidFill>
                    <a:srgbClr val="464646"/>
                  </a:solidFill>
                </a:rPr>
                <a:t>DOS NOVOS EMPREENDEDORES</a:t>
              </a:r>
              <a:endParaRPr lang="pt-BR" i="1" dirty="0">
                <a:solidFill>
                  <a:srgbClr val="464646"/>
                </a:solidFill>
              </a:endParaRPr>
            </a:p>
          </p:txBody>
        </p:sp>
      </p:grp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3913188" y="466725"/>
            <a:ext cx="4884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800" b="1" i="1" dirty="0" smtClean="0">
                <a:solidFill>
                  <a:srgbClr val="454647"/>
                </a:solidFill>
              </a:rPr>
              <a:t>CRESCE A PARTICIPAÇÃO</a:t>
            </a:r>
            <a:endParaRPr lang="pt-BR" sz="2800" b="1" i="1" dirty="0">
              <a:solidFill>
                <a:srgbClr val="454647"/>
              </a:solidFill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786313" y="958850"/>
            <a:ext cx="4011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3600" b="1" i="1" dirty="0">
                <a:solidFill>
                  <a:srgbClr val="0064C7"/>
                </a:solidFill>
              </a:rPr>
              <a:t>DOS JOVENS</a:t>
            </a:r>
            <a:endParaRPr lang="pt-BR" sz="2000" i="1" dirty="0">
              <a:solidFill>
                <a:srgbClr val="454647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 flipH="1">
            <a:off x="3990784" y="910954"/>
            <a:ext cx="5019866" cy="95248"/>
            <a:chOff x="2981133" y="6048376"/>
            <a:chExt cx="5019866" cy="95248"/>
          </a:xfrm>
          <a:solidFill>
            <a:srgbClr val="0064C7"/>
          </a:solidFill>
        </p:grpSpPr>
        <p:cxnSp>
          <p:nvCxnSpPr>
            <p:cNvPr id="12" name="Conector reto 11"/>
            <p:cNvCxnSpPr/>
            <p:nvPr/>
          </p:nvCxnSpPr>
          <p:spPr>
            <a:xfrm>
              <a:off x="2981133" y="6095999"/>
              <a:ext cx="493414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redondar Retângulo em um Canto Diagonal 12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4824" name="Grupo 13"/>
          <p:cNvGrpSpPr>
            <a:grpSpLocks/>
          </p:cNvGrpSpPr>
          <p:nvPr/>
        </p:nvGrpSpPr>
        <p:grpSpPr bwMode="auto">
          <a:xfrm>
            <a:off x="-142875" y="0"/>
            <a:ext cx="9144000" cy="6858000"/>
            <a:chOff x="0" y="0"/>
            <a:chExt cx="9144000" cy="6858000"/>
          </a:xfrm>
        </p:grpSpPr>
        <p:pic>
          <p:nvPicPr>
            <p:cNvPr id="34837" name="Imagem 14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Imagem 15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4276725" y="2771775"/>
            <a:ext cx="4173538" cy="2905126"/>
            <a:chOff x="4275957" y="2876355"/>
            <a:chExt cx="4174058" cy="2905635"/>
          </a:xfrm>
        </p:grpSpPr>
        <p:sp>
          <p:nvSpPr>
            <p:cNvPr id="34827" name="CaixaDeTexto 23"/>
            <p:cNvSpPr txBox="1">
              <a:spLocks noChangeArrowheads="1"/>
            </p:cNvSpPr>
            <p:nvPr/>
          </p:nvSpPr>
          <p:spPr bwMode="auto">
            <a:xfrm>
              <a:off x="4593765" y="5258323"/>
              <a:ext cx="9232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 b="1" i="1" dirty="0">
                  <a:solidFill>
                    <a:srgbClr val="464646"/>
                  </a:solidFill>
                </a:rPr>
                <a:t>Até </a:t>
              </a:r>
              <a:r>
                <a:rPr lang="pt-BR" sz="1400" b="1" i="1" dirty="0" smtClean="0">
                  <a:solidFill>
                    <a:srgbClr val="464646"/>
                  </a:solidFill>
                </a:rPr>
                <a:t>34 </a:t>
              </a:r>
              <a:r>
                <a:rPr lang="pt-BR" sz="1400" b="1" i="1" dirty="0">
                  <a:solidFill>
                    <a:srgbClr val="464646"/>
                  </a:solidFill>
                </a:rPr>
                <a:t>anos</a:t>
              </a:r>
            </a:p>
          </p:txBody>
        </p:sp>
        <p:cxnSp>
          <p:nvCxnSpPr>
            <p:cNvPr id="27" name="Conector reto 26"/>
            <p:cNvCxnSpPr/>
            <p:nvPr/>
          </p:nvCxnSpPr>
          <p:spPr>
            <a:xfrm>
              <a:off x="4275957" y="5258023"/>
              <a:ext cx="4174058" cy="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ângulo 16"/>
            <p:cNvSpPr/>
            <p:nvPr/>
          </p:nvSpPr>
          <p:spPr>
            <a:xfrm>
              <a:off x="4736389" y="3514642"/>
              <a:ext cx="636667" cy="1743379"/>
            </a:xfrm>
            <a:prstGeom prst="rect">
              <a:avLst/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4733214" y="2876355"/>
              <a:ext cx="644605" cy="277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pt-BR" sz="12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6065293" y="4133875"/>
              <a:ext cx="636666" cy="1124147"/>
            </a:xfrm>
            <a:prstGeom prst="rect">
              <a:avLst/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  <p:sp>
          <p:nvSpPr>
            <p:cNvPr id="42" name="Retângulo 41"/>
            <p:cNvSpPr/>
            <p:nvPr/>
          </p:nvSpPr>
          <p:spPr>
            <a:xfrm>
              <a:off x="7413248" y="4629262"/>
              <a:ext cx="636667" cy="628760"/>
            </a:xfrm>
            <a:prstGeom prst="rect">
              <a:avLst/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  <p:sp>
          <p:nvSpPr>
            <p:cNvPr id="34833" name="CaixaDeTexto 42"/>
            <p:cNvSpPr txBox="1">
              <a:spLocks noChangeArrowheads="1"/>
            </p:cNvSpPr>
            <p:nvPr/>
          </p:nvSpPr>
          <p:spPr bwMode="auto">
            <a:xfrm>
              <a:off x="5921804" y="5258770"/>
              <a:ext cx="9232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 b="1" i="1" dirty="0" smtClean="0">
                  <a:solidFill>
                    <a:srgbClr val="464646"/>
                  </a:solidFill>
                </a:rPr>
                <a:t>35 </a:t>
              </a:r>
              <a:r>
                <a:rPr lang="pt-BR" sz="1400" b="1" i="1" dirty="0">
                  <a:solidFill>
                    <a:srgbClr val="464646"/>
                  </a:solidFill>
                </a:rPr>
                <a:t>a </a:t>
              </a:r>
              <a:r>
                <a:rPr lang="pt-BR" sz="1400" b="1" i="1" dirty="0" smtClean="0">
                  <a:solidFill>
                    <a:srgbClr val="464646"/>
                  </a:solidFill>
                </a:rPr>
                <a:t>44 </a:t>
              </a:r>
              <a:r>
                <a:rPr lang="pt-BR" sz="1400" b="1" i="1" dirty="0">
                  <a:solidFill>
                    <a:srgbClr val="464646"/>
                  </a:solidFill>
                </a:rPr>
                <a:t>anos</a:t>
              </a:r>
            </a:p>
          </p:txBody>
        </p:sp>
        <p:sp>
          <p:nvSpPr>
            <p:cNvPr id="34834" name="CaixaDeTexto 44"/>
            <p:cNvSpPr txBox="1">
              <a:spLocks noChangeArrowheads="1"/>
            </p:cNvSpPr>
            <p:nvPr/>
          </p:nvSpPr>
          <p:spPr bwMode="auto">
            <a:xfrm>
              <a:off x="7269769" y="5240299"/>
              <a:ext cx="923220" cy="52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400" b="1" i="1" dirty="0" smtClean="0">
                  <a:solidFill>
                    <a:srgbClr val="464646"/>
                  </a:solidFill>
                </a:rPr>
                <a:t>45 a 54 anos</a:t>
              </a:r>
              <a:endParaRPr lang="pt-BR" sz="1400" b="1" i="1" dirty="0">
                <a:solidFill>
                  <a:srgbClr val="464646"/>
                </a:solidFill>
              </a:endParaRPr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5828725" y="3657542"/>
              <a:ext cx="990722" cy="584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24%</a:t>
              </a:r>
              <a:r>
                <a:rPr lang="pt-BR" sz="2400" b="1" i="1" dirty="0">
                  <a:solidFill>
                    <a:srgbClr val="DECC12"/>
                  </a:solidFill>
                  <a:latin typeface="+mj-lt"/>
                </a:rPr>
                <a:t/>
              </a:r>
              <a:br>
                <a:rPr lang="pt-BR" sz="2400" b="1" i="1" dirty="0">
                  <a:solidFill>
                    <a:srgbClr val="DECC12"/>
                  </a:solidFill>
                  <a:latin typeface="+mj-lt"/>
                </a:rPr>
              </a:br>
              <a:endParaRPr lang="pt-BR" sz="1200" b="1" i="1" dirty="0">
                <a:solidFill>
                  <a:srgbClr val="DECC12"/>
                </a:solidFill>
                <a:latin typeface="+mj-lt"/>
              </a:endParaRPr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7219550" y="4267249"/>
              <a:ext cx="833542" cy="400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DECC12"/>
                  </a:solidFill>
                  <a:latin typeface="+mj-lt"/>
                </a:rPr>
                <a:t>15% </a:t>
              </a:r>
              <a:endParaRPr lang="pt-BR" sz="2000" b="1" i="1" dirty="0">
                <a:solidFill>
                  <a:srgbClr val="DECC12"/>
                </a:solidFill>
                <a:latin typeface="+mj-lt"/>
              </a:endParaRPr>
            </a:p>
          </p:txBody>
        </p:sp>
      </p:grpSp>
      <p:sp>
        <p:nvSpPr>
          <p:cNvPr id="34826" name="CaixaDeTexto 6"/>
          <p:cNvSpPr txBox="1">
            <a:spLocks noChangeArrowheads="1"/>
          </p:cNvSpPr>
          <p:nvPr/>
        </p:nvSpPr>
        <p:spPr bwMode="auto">
          <a:xfrm>
            <a:off x="4470400" y="6459538"/>
            <a:ext cx="2519363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i="1" dirty="0">
                <a:solidFill>
                  <a:srgbClr val="464646"/>
                </a:solidFill>
              </a:rPr>
              <a:t>Fonte: </a:t>
            </a:r>
            <a:r>
              <a:rPr lang="pt-BR" sz="1000" i="1" dirty="0" smtClean="0">
                <a:solidFill>
                  <a:srgbClr val="464646"/>
                </a:solidFill>
              </a:rPr>
              <a:t>Sebrae, a partir da GEM 2016</a:t>
            </a:r>
            <a:endParaRPr lang="pt-BR" sz="1000" i="1" dirty="0">
              <a:solidFill>
                <a:srgbClr val="464646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4552950" y="2943225"/>
            <a:ext cx="88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solidFill>
                  <a:srgbClr val="DECC12"/>
                </a:solidFill>
              </a:rPr>
              <a:t>  </a:t>
            </a:r>
            <a:r>
              <a:rPr lang="pt-BR" sz="2000" b="1" i="1" dirty="0" smtClean="0">
                <a:solidFill>
                  <a:srgbClr val="DECC12"/>
                </a:solidFill>
              </a:rPr>
              <a:t>57%</a:t>
            </a:r>
            <a:endParaRPr lang="pt-BR" sz="2000" b="1" i="1" dirty="0">
              <a:solidFill>
                <a:srgbClr val="DECC1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>
            <a:grpSpLocks/>
          </p:cNvGrpSpPr>
          <p:nvPr/>
        </p:nvGrpSpPr>
        <p:grpSpPr bwMode="auto">
          <a:xfrm>
            <a:off x="382588" y="555625"/>
            <a:ext cx="6199187" cy="5772010"/>
            <a:chOff x="382837" y="556033"/>
            <a:chExt cx="6198938" cy="5771391"/>
          </a:xfrm>
        </p:grpSpPr>
        <p:sp>
          <p:nvSpPr>
            <p:cNvPr id="16" name="Rectangle 15"/>
            <p:cNvSpPr/>
            <p:nvPr/>
          </p:nvSpPr>
          <p:spPr>
            <a:xfrm>
              <a:off x="395536" y="556033"/>
              <a:ext cx="6186239" cy="169258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2800" b="1" dirty="0" smtClean="0">
                  <a:latin typeface="+mj-lt"/>
                </a:rPr>
                <a:t>MAIS DA</a:t>
              </a:r>
              <a:r>
                <a:rPr lang="pt-BR" sz="2800" b="1" dirty="0" smtClean="0">
                  <a:latin typeface="+mj-lt"/>
                </a:rPr>
                <a:t> </a:t>
              </a:r>
              <a:r>
                <a:rPr lang="pt-BR" sz="2800" b="1" dirty="0" smtClean="0">
                  <a:latin typeface="+mj-lt"/>
                </a:rPr>
                <a:t>METADE DOS NOVOS EMPREENDIMENTOS* SÃO COMANDADOS POR MULHERES</a:t>
              </a:r>
            </a:p>
            <a:p>
              <a:pPr>
                <a:defRPr/>
              </a:pPr>
              <a:endParaRPr lang="pt-BR" sz="2000" i="1" spc="40" dirty="0">
                <a:solidFill>
                  <a:srgbClr val="454647"/>
                </a:solidFill>
                <a:latin typeface="+mj-lt"/>
                <a:cs typeface="Arial Narrow"/>
              </a:endParaRPr>
            </a:p>
          </p:txBody>
        </p:sp>
        <p:sp>
          <p:nvSpPr>
            <p:cNvPr id="13" name="Rectangle 15"/>
            <p:cNvSpPr/>
            <p:nvPr/>
          </p:nvSpPr>
          <p:spPr>
            <a:xfrm>
              <a:off x="382837" y="5619614"/>
              <a:ext cx="4668649" cy="707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pt-BR" sz="4000" b="1" i="1" spc="40" dirty="0">
                <a:solidFill>
                  <a:srgbClr val="0070C0"/>
                </a:solidFill>
                <a:latin typeface="+mj-lt"/>
                <a:cs typeface="Arial Narrow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0" y="1815769"/>
            <a:ext cx="6408478" cy="95248"/>
            <a:chOff x="1592521" y="6048376"/>
            <a:chExt cx="6408478" cy="95248"/>
          </a:xfrm>
          <a:solidFill>
            <a:srgbClr val="0064C7"/>
          </a:solidFill>
        </p:grpSpPr>
        <p:cxnSp>
          <p:nvCxnSpPr>
            <p:cNvPr id="15" name="Conector reto 14"/>
            <p:cNvCxnSpPr/>
            <p:nvPr/>
          </p:nvCxnSpPr>
          <p:spPr>
            <a:xfrm>
              <a:off x="1592521" y="6095999"/>
              <a:ext cx="6322753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redondar Retângulo em um Canto Diagonal 16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5853" name="Grupo 4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5854" name="Imagem 45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5" name="Imagem 46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1" name="Gráfico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484209"/>
              </p:ext>
            </p:extLst>
          </p:nvPr>
        </p:nvGraphicFramePr>
        <p:xfrm>
          <a:off x="-1448790" y="2205100"/>
          <a:ext cx="7600208" cy="3631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CaixaDeTexto 41"/>
          <p:cNvSpPr txBox="1"/>
          <p:nvPr/>
        </p:nvSpPr>
        <p:spPr>
          <a:xfrm>
            <a:off x="685799" y="6086475"/>
            <a:ext cx="341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 Narrow" pitchFamily="34" charset="0"/>
              </a:rPr>
              <a:t>* Com até 3 anos e meio de atividade</a:t>
            </a:r>
          </a:p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Fonte: Sebrae, a partir da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GEM 2016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28625" y="2009775"/>
            <a:ext cx="416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4404757" y="3883231"/>
            <a:ext cx="154380" cy="142504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4404757" y="4106881"/>
            <a:ext cx="154380" cy="1425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/>
          <a:srcRect l="48416" t="61549" r="43597" b="29111"/>
          <a:stretch>
            <a:fillRect/>
          </a:stretch>
        </p:blipFill>
        <p:spPr bwMode="auto">
          <a:xfrm>
            <a:off x="4427538" y="4221163"/>
            <a:ext cx="7302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 cstate="print"/>
          <a:srcRect l="66824" t="52135" r="25807" b="38451"/>
          <a:stretch>
            <a:fillRect/>
          </a:stretch>
        </p:blipFill>
        <p:spPr bwMode="auto">
          <a:xfrm>
            <a:off x="6110288" y="3575050"/>
            <a:ext cx="674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 cstate="print"/>
          <a:srcRect l="48299" t="36870" r="32684" b="38451"/>
          <a:stretch>
            <a:fillRect/>
          </a:stretch>
        </p:blipFill>
        <p:spPr bwMode="auto">
          <a:xfrm>
            <a:off x="4418013" y="2528888"/>
            <a:ext cx="17383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 cstate="print"/>
          <a:srcRect l="66824" t="38597" r="22649" b="47865"/>
          <a:stretch>
            <a:fillRect/>
          </a:stretch>
        </p:blipFill>
        <p:spPr bwMode="auto">
          <a:xfrm>
            <a:off x="6110288" y="2646363"/>
            <a:ext cx="9636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 cstate="print"/>
          <a:srcRect l="53140" t="20558" r="34016" b="62701"/>
          <a:stretch>
            <a:fillRect/>
          </a:stretch>
        </p:blipFill>
        <p:spPr bwMode="auto">
          <a:xfrm>
            <a:off x="4859338" y="1409700"/>
            <a:ext cx="117475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 cstate="print"/>
          <a:srcRect l="57352" t="9685" r="34016" b="79442"/>
          <a:stretch>
            <a:fillRect/>
          </a:stretch>
        </p:blipFill>
        <p:spPr bwMode="auto">
          <a:xfrm>
            <a:off x="5245100" y="663575"/>
            <a:ext cx="7889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 cstate="print"/>
          <a:srcRect l="82930" t="37299" r="3912" b="45264"/>
          <a:stretch>
            <a:fillRect/>
          </a:stretch>
        </p:blipFill>
        <p:spPr bwMode="auto">
          <a:xfrm>
            <a:off x="7583488" y="2557463"/>
            <a:ext cx="12033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 cstate="print"/>
          <a:srcRect l="84045" t="27930" r="7977" b="62701"/>
          <a:stretch>
            <a:fillRect/>
          </a:stretch>
        </p:blipFill>
        <p:spPr bwMode="auto">
          <a:xfrm>
            <a:off x="7685088" y="1916113"/>
            <a:ext cx="73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" cstate="print"/>
          <a:srcRect l="65742" t="13463" r="15955" b="61549"/>
          <a:stretch>
            <a:fillRect/>
          </a:stretch>
        </p:blipFill>
        <p:spPr bwMode="auto">
          <a:xfrm>
            <a:off x="6011863" y="923925"/>
            <a:ext cx="16732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 cstate="print"/>
          <a:srcRect l="75351" t="1823" r="15955" b="85422"/>
          <a:stretch>
            <a:fillRect/>
          </a:stretch>
        </p:blipFill>
        <p:spPr bwMode="auto">
          <a:xfrm>
            <a:off x="6889750" y="125413"/>
            <a:ext cx="795338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" cstate="print"/>
          <a:srcRect l="84045" t="4851" r="3127" b="75694"/>
          <a:stretch>
            <a:fillRect/>
          </a:stretch>
        </p:blipFill>
        <p:spPr bwMode="auto">
          <a:xfrm>
            <a:off x="7685088" y="333375"/>
            <a:ext cx="117316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7"/>
          <p:cNvSpPr/>
          <p:nvPr/>
        </p:nvSpPr>
        <p:spPr>
          <a:xfrm>
            <a:off x="180975" y="333375"/>
            <a:ext cx="4678363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1" spc="40" dirty="0">
                <a:latin typeface="Arial" pitchFamily="34" charset="0"/>
                <a:cs typeface="Arial" pitchFamily="34" charset="0"/>
              </a:rPr>
              <a:t>GANHA A ECONOMIA FORMAL</a:t>
            </a:r>
          </a:p>
        </p:txBody>
      </p: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0" y="828675"/>
            <a:ext cx="4689475" cy="95250"/>
            <a:chOff x="3598702" y="6048376"/>
            <a:chExt cx="4402297" cy="95248"/>
          </a:xfrm>
        </p:grpSpPr>
        <p:cxnSp>
          <p:nvCxnSpPr>
            <p:cNvPr id="7" name="Conector reto 6"/>
            <p:cNvCxnSpPr/>
            <p:nvPr/>
          </p:nvCxnSpPr>
          <p:spPr>
            <a:xfrm>
              <a:off x="3598702" y="6096000"/>
              <a:ext cx="4315861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edondar Retângulo em um Canto Diagonal 7"/>
            <p:cNvSpPr/>
            <p:nvPr/>
          </p:nvSpPr>
          <p:spPr>
            <a:xfrm>
              <a:off x="7905621" y="6048376"/>
              <a:ext cx="9537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Grupo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5089" name="Imagem 10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90" name="Imagem 11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1350963" y="2203450"/>
            <a:ext cx="315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0064C7"/>
              </a:buClr>
              <a:buSzPct val="100000"/>
            </a:pPr>
            <a:r>
              <a:rPr lang="pt-BR" sz="2000" b="1" i="1" dirty="0" smtClean="0">
                <a:solidFill>
                  <a:srgbClr val="0064C7"/>
                </a:solidFill>
              </a:rPr>
              <a:t>12,4 </a:t>
            </a:r>
            <a:r>
              <a:rPr lang="pt-BR" sz="2000" b="1" i="1" dirty="0">
                <a:solidFill>
                  <a:srgbClr val="0064C7"/>
                </a:solidFill>
              </a:rPr>
              <a:t>milhões de empresas </a:t>
            </a:r>
            <a:r>
              <a:rPr lang="pt-BR" sz="2000" i="1" dirty="0">
                <a:solidFill>
                  <a:srgbClr val="454647"/>
                </a:solidFill>
              </a:rPr>
              <a:t>no Simples</a:t>
            </a:r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1350963" y="3425825"/>
            <a:ext cx="31591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0064C7"/>
              </a:buClr>
              <a:buSzPct val="100000"/>
            </a:pPr>
            <a:r>
              <a:rPr lang="pt-BR" sz="2000" b="1" i="1" dirty="0" smtClean="0">
                <a:solidFill>
                  <a:srgbClr val="0064C7"/>
                </a:solidFill>
              </a:rPr>
              <a:t>70%</a:t>
            </a:r>
            <a:r>
              <a:rPr lang="pt-BR" sz="2000" b="1" i="1" dirty="0" smtClean="0">
                <a:solidFill>
                  <a:srgbClr val="0064C7"/>
                </a:solidFill>
              </a:rPr>
              <a:t> </a:t>
            </a:r>
            <a:r>
              <a:rPr lang="pt-BR" sz="2000" b="1" i="1" dirty="0" smtClean="0">
                <a:solidFill>
                  <a:srgbClr val="0064C7"/>
                </a:solidFill>
              </a:rPr>
              <a:t>da renda </a:t>
            </a:r>
            <a:r>
              <a:rPr lang="pt-BR" sz="2000" i="1" dirty="0" smtClean="0">
                <a:solidFill>
                  <a:srgbClr val="454647"/>
                </a:solidFill>
              </a:rPr>
              <a:t>da população ativa do setor privado</a:t>
            </a:r>
            <a:endParaRPr lang="pt-BR" sz="2000" i="1" dirty="0">
              <a:solidFill>
                <a:srgbClr val="454647"/>
              </a:solidFill>
            </a:endParaRPr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1350963" y="4860925"/>
            <a:ext cx="3159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0064C7"/>
              </a:buClr>
              <a:buSzPct val="100000"/>
            </a:pPr>
            <a:r>
              <a:rPr lang="pt-BR" sz="2000" b="1" i="1">
                <a:solidFill>
                  <a:srgbClr val="0064C7"/>
                </a:solidFill>
              </a:rPr>
              <a:t>Desenvolvimento</a:t>
            </a:r>
            <a:r>
              <a:rPr lang="pt-BR" sz="2000" i="1">
                <a:solidFill>
                  <a:srgbClr val="454647"/>
                </a:solidFill>
              </a:rPr>
              <a:t> nas economias locais de todo o País</a:t>
            </a:r>
          </a:p>
        </p:txBody>
      </p:sp>
      <p:grpSp>
        <p:nvGrpSpPr>
          <p:cNvPr id="6" name="Grupo 21"/>
          <p:cNvGrpSpPr>
            <a:grpSpLocks/>
          </p:cNvGrpSpPr>
          <p:nvPr/>
        </p:nvGrpSpPr>
        <p:grpSpPr bwMode="auto">
          <a:xfrm>
            <a:off x="333375" y="2170113"/>
            <a:ext cx="792163" cy="774700"/>
            <a:chOff x="5167858" y="375692"/>
            <a:chExt cx="843161" cy="824458"/>
          </a:xfrm>
        </p:grpSpPr>
        <p:sp>
          <p:nvSpPr>
            <p:cNvPr id="23" name="Arredondar Retângulo em um Canto Diagonal 22"/>
            <p:cNvSpPr/>
            <p:nvPr/>
          </p:nvSpPr>
          <p:spPr>
            <a:xfrm>
              <a:off x="5573386" y="762579"/>
              <a:ext cx="437633" cy="437571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" name="Arredondar Retângulo em um Canto Diagonal 23"/>
            <p:cNvSpPr/>
            <p:nvPr/>
          </p:nvSpPr>
          <p:spPr>
            <a:xfrm>
              <a:off x="5167858" y="375692"/>
              <a:ext cx="762055" cy="761947"/>
            </a:xfrm>
            <a:prstGeom prst="round2DiagRect">
              <a:avLst/>
            </a:prstGeom>
            <a:solidFill>
              <a:srgbClr val="0064C7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</p:grpSp>
      <p:grpSp>
        <p:nvGrpSpPr>
          <p:cNvPr id="9" name="Grupo 25"/>
          <p:cNvGrpSpPr>
            <a:grpSpLocks/>
          </p:cNvGrpSpPr>
          <p:nvPr/>
        </p:nvGrpSpPr>
        <p:grpSpPr bwMode="auto">
          <a:xfrm>
            <a:off x="333375" y="3575050"/>
            <a:ext cx="792163" cy="774700"/>
            <a:chOff x="5167858" y="375692"/>
            <a:chExt cx="843161" cy="824458"/>
          </a:xfrm>
        </p:grpSpPr>
        <p:sp>
          <p:nvSpPr>
            <p:cNvPr id="27" name="Arredondar Retângulo em um Canto Diagonal 26"/>
            <p:cNvSpPr/>
            <p:nvPr/>
          </p:nvSpPr>
          <p:spPr>
            <a:xfrm>
              <a:off x="5573386" y="762580"/>
              <a:ext cx="437633" cy="437570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Arredondar Retângulo em um Canto Diagonal 27"/>
            <p:cNvSpPr/>
            <p:nvPr/>
          </p:nvSpPr>
          <p:spPr>
            <a:xfrm>
              <a:off x="5167858" y="375692"/>
              <a:ext cx="762055" cy="761948"/>
            </a:xfrm>
            <a:prstGeom prst="round2DiagRect">
              <a:avLst/>
            </a:prstGeom>
            <a:solidFill>
              <a:srgbClr val="0064C7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</p:grpSp>
      <p:grpSp>
        <p:nvGrpSpPr>
          <p:cNvPr id="10" name="Grupo 28"/>
          <p:cNvGrpSpPr>
            <a:grpSpLocks/>
          </p:cNvGrpSpPr>
          <p:nvPr/>
        </p:nvGrpSpPr>
        <p:grpSpPr bwMode="auto">
          <a:xfrm>
            <a:off x="333375" y="4981575"/>
            <a:ext cx="792163" cy="774700"/>
            <a:chOff x="5167858" y="375692"/>
            <a:chExt cx="843161" cy="824458"/>
          </a:xfrm>
        </p:grpSpPr>
        <p:sp>
          <p:nvSpPr>
            <p:cNvPr id="30" name="Arredondar Retângulo em um Canto Diagonal 29"/>
            <p:cNvSpPr/>
            <p:nvPr/>
          </p:nvSpPr>
          <p:spPr>
            <a:xfrm>
              <a:off x="5573386" y="762580"/>
              <a:ext cx="437633" cy="437570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" name="Arredondar Retângulo em um Canto Diagonal 30"/>
            <p:cNvSpPr/>
            <p:nvPr/>
          </p:nvSpPr>
          <p:spPr>
            <a:xfrm>
              <a:off x="5167858" y="375692"/>
              <a:ext cx="762055" cy="761948"/>
            </a:xfrm>
            <a:prstGeom prst="round2DiagRect">
              <a:avLst/>
            </a:prstGeom>
            <a:solidFill>
              <a:srgbClr val="0064C7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rcRect l="14763" t="36870" r="75700" b="50053"/>
          <a:stretch>
            <a:fillRect/>
          </a:stretch>
        </p:blipFill>
        <p:spPr bwMode="auto">
          <a:xfrm>
            <a:off x="409575" y="2249488"/>
            <a:ext cx="587375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" cstate="print"/>
          <a:srcRect l="14780" t="70889" r="75684" b="16914"/>
          <a:stretch>
            <a:fillRect/>
          </a:stretch>
        </p:blipFill>
        <p:spPr bwMode="auto">
          <a:xfrm>
            <a:off x="450850" y="5094288"/>
            <a:ext cx="5302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3" cstate="print"/>
          <a:srcRect l="14780" t="52135" r="75684" b="33781"/>
          <a:stretch>
            <a:fillRect/>
          </a:stretch>
        </p:blipFill>
        <p:spPr bwMode="auto">
          <a:xfrm>
            <a:off x="428625" y="3605213"/>
            <a:ext cx="54768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3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6148" name="Imagem 19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49" name="Imagem 20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084" name="CaixaDeTexto 58"/>
          <p:cNvSpPr txBox="1">
            <a:spLocks noChangeArrowheads="1"/>
          </p:cNvSpPr>
          <p:nvPr/>
        </p:nvSpPr>
        <p:spPr bwMode="auto">
          <a:xfrm>
            <a:off x="782638" y="8794750"/>
            <a:ext cx="34623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latin typeface="Arial Narrow" pitchFamily="34" charset="0"/>
              </a:rPr>
              <a:t>Fonte: Receita Federal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4163742" y="284163"/>
            <a:ext cx="45913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800" b="1" i="1" dirty="0">
                <a:solidFill>
                  <a:srgbClr val="0064C7"/>
                </a:solidFill>
              </a:rPr>
              <a:t>GANHAM OS GOVERNOS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2168003" y="698500"/>
            <a:ext cx="65870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800" b="1" i="1" dirty="0">
                <a:solidFill>
                  <a:srgbClr val="0066CC"/>
                </a:solidFill>
              </a:rPr>
              <a:t>ARRECADAÇÃO DO SUPERSIMPLES</a:t>
            </a:r>
          </a:p>
        </p:txBody>
      </p:sp>
      <p:grpSp>
        <p:nvGrpSpPr>
          <p:cNvPr id="3" name="Grupo 12"/>
          <p:cNvGrpSpPr/>
          <p:nvPr/>
        </p:nvGrpSpPr>
        <p:grpSpPr>
          <a:xfrm flipH="1">
            <a:off x="2185060" y="676893"/>
            <a:ext cx="6768935" cy="142504"/>
            <a:chOff x="1802437" y="6048376"/>
            <a:chExt cx="6198562" cy="95248"/>
          </a:xfrm>
          <a:solidFill>
            <a:srgbClr val="0064C7"/>
          </a:solidFill>
        </p:grpSpPr>
        <p:cxnSp>
          <p:nvCxnSpPr>
            <p:cNvPr id="14" name="Conector reto 13"/>
            <p:cNvCxnSpPr/>
            <p:nvPr/>
          </p:nvCxnSpPr>
          <p:spPr>
            <a:xfrm>
              <a:off x="1802437" y="6095999"/>
              <a:ext cx="6112836" cy="0"/>
            </a:xfrm>
            <a:prstGeom prst="line">
              <a:avLst/>
            </a:prstGeom>
            <a:grpFill/>
            <a:ln w="19050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redondar Retângulo em um Canto Diagonal 14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6C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2209800" y="1710215"/>
          <a:ext cx="6515100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096"/>
                <a:gridCol w="1317717"/>
                <a:gridCol w="1230762"/>
                <a:gridCol w="1304340"/>
                <a:gridCol w="1331185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Total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União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Estados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Municípios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2007</a:t>
                      </a:r>
                    </a:p>
                    <a:p>
                      <a:pPr algn="l"/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(</a:t>
                      </a:r>
                      <a:r>
                        <a:rPr lang="pt-BR" sz="1600" b="0" i="1" dirty="0" err="1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ago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-dez)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R$ 14,6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R$ 10,6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R$ 949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milhões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2012</a:t>
                      </a:r>
                    </a:p>
                    <a:p>
                      <a:pPr algn="l"/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(</a:t>
                      </a:r>
                      <a:r>
                        <a:rPr lang="pt-BR" sz="1600" b="0" i="1" dirty="0" err="1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jan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-dez)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R$ 63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R$ 47,7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R$ 10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2014</a:t>
                      </a:r>
                    </a:p>
                    <a:p>
                      <a:pPr algn="l"/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(</a:t>
                      </a:r>
                      <a:r>
                        <a:rPr lang="pt-BR" sz="1600" b="0" i="1" dirty="0" err="1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jan-dez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R$ 74,2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R$ 56,7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R$ 11,3</a:t>
                      </a:r>
                      <a:r>
                        <a:rPr lang="pt-BR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 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R$ 6,1</a:t>
                      </a:r>
                      <a:r>
                        <a:rPr lang="pt-BR" sz="1600" b="0" i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 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2016</a:t>
                      </a:r>
                    </a:p>
                    <a:p>
                      <a:pPr algn="l"/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(</a:t>
                      </a:r>
                      <a:r>
                        <a:rPr lang="pt-BR" sz="1600" b="0" i="1" dirty="0" err="1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jan-set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R$ 53,7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R$ 41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R$ 7,4</a:t>
                      </a:r>
                      <a:r>
                        <a:rPr lang="pt-BR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 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R$ 5,2</a:t>
                      </a:r>
                      <a:r>
                        <a:rPr lang="pt-BR" sz="1600" b="0" i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 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2209800" y="4432300"/>
          <a:ext cx="651510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096"/>
                <a:gridCol w="1317717"/>
                <a:gridCol w="1230762"/>
                <a:gridCol w="1304340"/>
                <a:gridCol w="133118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Acumulado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Total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União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Estados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i="1" dirty="0" smtClean="0">
                          <a:latin typeface="+mj-lt"/>
                        </a:rPr>
                        <a:t>Municípios</a:t>
                      </a:r>
                      <a:endParaRPr lang="pt-BR" sz="1600" i="1" dirty="0">
                        <a:latin typeface="+mj-lt"/>
                      </a:endParaRPr>
                    </a:p>
                  </a:txBody>
                  <a:tcPr>
                    <a:solidFill>
                      <a:srgbClr val="DECC1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Agosto</a:t>
                      </a:r>
                      <a:r>
                        <a:rPr lang="pt-BR" sz="1600" b="0" i="1" baseline="0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 </a:t>
                      </a: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2007 </a:t>
                      </a:r>
                      <a:r>
                        <a:rPr lang="pt-BR" sz="1600" b="0" i="1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a Set</a:t>
                      </a:r>
                      <a:r>
                        <a:rPr lang="pt-BR" sz="1600" b="0" i="1" baseline="0" dirty="0" smtClean="0">
                          <a:solidFill>
                            <a:srgbClr val="45464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 </a:t>
                      </a: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2016</a:t>
                      </a:r>
                      <a:endParaRPr lang="pt-BR" sz="16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  <a:ea typeface="Verdana" pitchFamily="34" charset="0"/>
                        <a:cs typeface="Arial Narrow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Verdana" pitchFamily="34" charset="0"/>
                          <a:cs typeface="Arial Narrow"/>
                        </a:rPr>
                        <a:t>R$ 549,1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solidFill>
                      <a:srgbClr val="0064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R$ 414,8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R$ 89,7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bilhões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 smtClean="0">
                          <a:solidFill>
                            <a:srgbClr val="0064C7"/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R$ 44,5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  <a:ea typeface="Verdana" pitchFamily="34" charset="0"/>
                          <a:cs typeface="Arial Narrow"/>
                        </a:rPr>
                        <a:t>milhões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3159125" y="6432550"/>
            <a:ext cx="4937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</a:t>
            </a:r>
            <a:r>
              <a:rPr lang="pt-BR" sz="1000" i="1" dirty="0" smtClean="0">
                <a:solidFill>
                  <a:srgbClr val="464646"/>
                </a:solidFill>
                <a:latin typeface="+mj-lt"/>
              </a:rPr>
              <a:t>Receita Federal – valores corrigidos pelo IPCA de setembro/2016</a:t>
            </a:r>
            <a:endParaRPr lang="pt-BR" sz="1000" i="1" dirty="0">
              <a:solidFill>
                <a:srgbClr val="464646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8"/>
          <p:cNvGrpSpPr/>
          <p:nvPr/>
        </p:nvGrpSpPr>
        <p:grpSpPr>
          <a:xfrm>
            <a:off x="0" y="0"/>
            <a:ext cx="9145588" cy="6858000"/>
            <a:chOff x="0" y="0"/>
            <a:chExt cx="9144000" cy="6858000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75"/>
            <a:stretch/>
          </p:blipFill>
          <p:spPr>
            <a:xfrm>
              <a:off x="8858250" y="0"/>
              <a:ext cx="285750" cy="6858000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t="88611" r="-5"/>
            <a:stretch/>
          </p:blipFill>
          <p:spPr>
            <a:xfrm>
              <a:off x="0" y="6076950"/>
              <a:ext cx="9144000" cy="781050"/>
            </a:xfrm>
            <a:prstGeom prst="rect">
              <a:avLst/>
            </a:prstGeom>
          </p:spPr>
        </p:pic>
      </p:grpSp>
      <p:sp>
        <p:nvSpPr>
          <p:cNvPr id="12" name="Rectangle 7"/>
          <p:cNvSpPr/>
          <p:nvPr/>
        </p:nvSpPr>
        <p:spPr>
          <a:xfrm>
            <a:off x="277587" y="392113"/>
            <a:ext cx="66105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000" b="1" i="1" spc="40" dirty="0">
                <a:solidFill>
                  <a:srgbClr val="0064C7"/>
                </a:solidFill>
              </a:rPr>
              <a:t>ENCADEAMENTOS PRODUTIVOS </a:t>
            </a:r>
          </a:p>
        </p:txBody>
      </p:sp>
      <p:grpSp>
        <p:nvGrpSpPr>
          <p:cNvPr id="3" name="Grupo 12"/>
          <p:cNvGrpSpPr/>
          <p:nvPr/>
        </p:nvGrpSpPr>
        <p:grpSpPr>
          <a:xfrm rot="10800000" flipH="1">
            <a:off x="0" y="887131"/>
            <a:ext cx="6770440" cy="95248"/>
            <a:chOff x="1230558" y="6048376"/>
            <a:chExt cx="6770441" cy="95248"/>
          </a:xfrm>
          <a:solidFill>
            <a:srgbClr val="0064C7"/>
          </a:solidFill>
        </p:grpSpPr>
        <p:cxnSp>
          <p:nvCxnSpPr>
            <p:cNvPr id="14" name="Conector reto 13"/>
            <p:cNvCxnSpPr/>
            <p:nvPr/>
          </p:nvCxnSpPr>
          <p:spPr>
            <a:xfrm rot="10800000" flipH="1">
              <a:off x="1230558" y="6095999"/>
              <a:ext cx="668471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redondar Retângulo em um Canto Diagonal 14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6" name="Rectangle 7"/>
          <p:cNvSpPr/>
          <p:nvPr/>
        </p:nvSpPr>
        <p:spPr>
          <a:xfrm>
            <a:off x="277587" y="912813"/>
            <a:ext cx="26532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000" b="1" i="1" spc="40" dirty="0">
                <a:solidFill>
                  <a:srgbClr val="454647"/>
                </a:solidFill>
              </a:rPr>
              <a:t>O QUE SÃO?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77587" y="1628800"/>
            <a:ext cx="6977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i="1" dirty="0">
                <a:solidFill>
                  <a:srgbClr val="454647"/>
                </a:solidFill>
              </a:rPr>
              <a:t>Estratégia para aumentar a competitividade, a cooperação, a competência tecnológica e de gestão das </a:t>
            </a:r>
            <a:r>
              <a:rPr lang="pt-BR" sz="2000" i="1" dirty="0" smtClean="0">
                <a:solidFill>
                  <a:srgbClr val="454647"/>
                </a:solidFill>
              </a:rPr>
              <a:t>empresas</a:t>
            </a:r>
          </a:p>
        </p:txBody>
      </p:sp>
      <p:grpSp>
        <p:nvGrpSpPr>
          <p:cNvPr id="4" name="Grupo 23"/>
          <p:cNvGrpSpPr/>
          <p:nvPr/>
        </p:nvGrpSpPr>
        <p:grpSpPr>
          <a:xfrm>
            <a:off x="6163217" y="2714625"/>
            <a:ext cx="2839471" cy="2867650"/>
            <a:chOff x="6163217" y="2714625"/>
            <a:chExt cx="2839471" cy="2867650"/>
          </a:xfrm>
        </p:grpSpPr>
        <p:grpSp>
          <p:nvGrpSpPr>
            <p:cNvPr id="5" name="Grupo 20"/>
            <p:cNvGrpSpPr/>
            <p:nvPr/>
          </p:nvGrpSpPr>
          <p:grpSpPr>
            <a:xfrm>
              <a:off x="6163217" y="2714625"/>
              <a:ext cx="2839471" cy="2867650"/>
              <a:chOff x="6233432" y="4762500"/>
              <a:chExt cx="2255677" cy="2867650"/>
            </a:xfrm>
          </p:grpSpPr>
          <p:sp>
            <p:nvSpPr>
              <p:cNvPr id="22" name="Arredondar Retângulo em um Canto Diagonal 21"/>
              <p:cNvSpPr/>
              <p:nvPr/>
            </p:nvSpPr>
            <p:spPr>
              <a:xfrm>
                <a:off x="6233432" y="4826340"/>
                <a:ext cx="2255677" cy="2803810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>
                <a:gsLst>
                  <a:gs pos="0">
                    <a:schemeClr val="bg1"/>
                  </a:gs>
                  <a:gs pos="50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35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  <p:cxnSp>
            <p:nvCxnSpPr>
              <p:cNvPr id="23" name="Conector reto 22"/>
              <p:cNvCxnSpPr/>
              <p:nvPr/>
            </p:nvCxnSpPr>
            <p:spPr>
              <a:xfrm>
                <a:off x="6238752" y="4762500"/>
                <a:ext cx="224503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CaixaDeTexto 19"/>
            <p:cNvSpPr txBox="1"/>
            <p:nvPr/>
          </p:nvSpPr>
          <p:spPr>
            <a:xfrm>
              <a:off x="6266379" y="2903334"/>
              <a:ext cx="269810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pt-BR" i="1" dirty="0" smtClean="0">
                  <a:solidFill>
                    <a:srgbClr val="454647"/>
                  </a:solidFill>
                </a:rPr>
                <a:t>Através </a:t>
              </a:r>
              <a:r>
                <a:rPr lang="pt-BR" i="1" dirty="0">
                  <a:solidFill>
                    <a:srgbClr val="454647"/>
                  </a:solidFill>
                </a:rPr>
                <a:t>de </a:t>
              </a:r>
              <a:r>
                <a:rPr lang="pt-BR" b="1" i="1" dirty="0">
                  <a:solidFill>
                    <a:srgbClr val="0064C7"/>
                  </a:solidFill>
                </a:rPr>
                <a:t>relacionamentos cooperativos</a:t>
              </a:r>
              <a:r>
                <a:rPr lang="pt-BR" i="1" dirty="0">
                  <a:solidFill>
                    <a:srgbClr val="454647"/>
                  </a:solidFill>
                </a:rPr>
                <a:t>, de longo prazo </a:t>
              </a:r>
              <a:r>
                <a:rPr lang="pt-BR" i="1" dirty="0" smtClean="0">
                  <a:solidFill>
                    <a:srgbClr val="454647"/>
                  </a:solidFill>
                </a:rPr>
                <a:t>e </a:t>
              </a:r>
              <a:r>
                <a:rPr lang="pt-BR" i="1" dirty="0">
                  <a:solidFill>
                    <a:srgbClr val="454647"/>
                  </a:solidFill>
                </a:rPr>
                <a:t>mutuamente atraentes, que se estabelecem em </a:t>
              </a:r>
              <a:r>
                <a:rPr lang="pt-BR" b="1" i="1" dirty="0">
                  <a:solidFill>
                    <a:srgbClr val="0064C7"/>
                  </a:solidFill>
                </a:rPr>
                <a:t>Grandes Companhias e Pequenas Empresas </a:t>
              </a:r>
              <a:r>
                <a:rPr lang="pt-BR" i="1" dirty="0">
                  <a:solidFill>
                    <a:srgbClr val="454647"/>
                  </a:solidFill>
                </a:rPr>
                <a:t>de sua Cadeia de </a:t>
              </a:r>
              <a:r>
                <a:rPr lang="pt-BR" i="1" dirty="0" smtClean="0">
                  <a:solidFill>
                    <a:srgbClr val="454647"/>
                  </a:solidFill>
                </a:rPr>
                <a:t>valor</a:t>
              </a:r>
              <a:endParaRPr lang="pt-BR" i="1" dirty="0">
                <a:solidFill>
                  <a:srgbClr val="454647"/>
                </a:solidFill>
              </a:endParaRPr>
            </a:p>
          </p:txBody>
        </p:sp>
      </p:grpSp>
      <p:sp>
        <p:nvSpPr>
          <p:cNvPr id="19" name="Cruz 18"/>
          <p:cNvSpPr/>
          <p:nvPr/>
        </p:nvSpPr>
        <p:spPr>
          <a:xfrm>
            <a:off x="3766228" y="4293096"/>
            <a:ext cx="576064" cy="576064"/>
          </a:xfrm>
          <a:prstGeom prst="plus">
            <a:avLst>
              <a:gd name="adj" fmla="val 33267"/>
            </a:avLst>
          </a:prstGeom>
          <a:solidFill>
            <a:srgbClr val="DECC1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62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7"/>
          <p:cNvSpPr/>
          <p:nvPr/>
        </p:nvSpPr>
        <p:spPr>
          <a:xfrm>
            <a:off x="180975" y="190875"/>
            <a:ext cx="8131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i="1" spc="40" dirty="0" smtClean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ENCADEAMENTO PRODUTIVO</a:t>
            </a:r>
          </a:p>
          <a:p>
            <a:pPr>
              <a:defRPr/>
            </a:pPr>
            <a:r>
              <a:rPr lang="pt-BR" sz="2400" b="1" i="1" spc="40" dirty="0" smtClean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RESULTADOS PARA AS GRANDES EMPRESAS</a:t>
            </a:r>
            <a:endParaRPr lang="pt-BR" sz="2400" b="1" i="1" spc="40" dirty="0">
              <a:solidFill>
                <a:srgbClr val="0064C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0" y="662424"/>
            <a:ext cx="7600208" cy="121351"/>
            <a:chOff x="3598702" y="6048376"/>
            <a:chExt cx="4402297" cy="95248"/>
          </a:xfrm>
        </p:grpSpPr>
        <p:cxnSp>
          <p:nvCxnSpPr>
            <p:cNvPr id="7" name="Conector reto 6"/>
            <p:cNvCxnSpPr/>
            <p:nvPr/>
          </p:nvCxnSpPr>
          <p:spPr>
            <a:xfrm>
              <a:off x="3598702" y="6096000"/>
              <a:ext cx="4315861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edondar Retângulo em um Canto Diagonal 7"/>
            <p:cNvSpPr/>
            <p:nvPr/>
          </p:nvSpPr>
          <p:spPr>
            <a:xfrm>
              <a:off x="7905621" y="6048376"/>
              <a:ext cx="9537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" name="Grupo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5089" name="Imagem 10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90" name="Imagem 11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CaixaDeTexto 30"/>
          <p:cNvSpPr txBox="1"/>
          <p:nvPr/>
        </p:nvSpPr>
        <p:spPr>
          <a:xfrm>
            <a:off x="323528" y="1311965"/>
            <a:ext cx="1647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DECC12"/>
                </a:solidFill>
              </a:rPr>
              <a:t>MAIS PARCEIROS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4" name="Grupo 41"/>
          <p:cNvGrpSpPr>
            <a:grpSpLocks/>
          </p:cNvGrpSpPr>
          <p:nvPr/>
        </p:nvGrpSpPr>
        <p:grpSpPr bwMode="auto">
          <a:xfrm>
            <a:off x="683568" y="1934013"/>
            <a:ext cx="944562" cy="922338"/>
            <a:chOff x="399143" y="4308227"/>
            <a:chExt cx="943883" cy="922946"/>
          </a:xfrm>
        </p:grpSpPr>
        <p:grpSp>
          <p:nvGrpSpPr>
            <p:cNvPr id="6" name="Grupo 47"/>
            <p:cNvGrpSpPr>
              <a:grpSpLocks/>
            </p:cNvGrpSpPr>
            <p:nvPr/>
          </p:nvGrpSpPr>
          <p:grpSpPr bwMode="auto">
            <a:xfrm>
              <a:off x="399143" y="4308227"/>
              <a:ext cx="943883" cy="922946"/>
              <a:chOff x="5167858" y="375692"/>
              <a:chExt cx="843161" cy="824458"/>
            </a:xfrm>
          </p:grpSpPr>
          <p:sp>
            <p:nvSpPr>
              <p:cNvPr id="35" name="Arredondar Retângulo em um Canto Diagonal 34"/>
              <p:cNvSpPr/>
              <p:nvPr/>
            </p:nvSpPr>
            <p:spPr>
              <a:xfrm>
                <a:off x="5573142" y="761669"/>
                <a:ext cx="437877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6" name="Arredondar Retângulo em um Canto Diagonal 35"/>
              <p:cNvSpPr/>
              <p:nvPr/>
            </p:nvSpPr>
            <p:spPr>
              <a:xfrm>
                <a:off x="5167858" y="375692"/>
                <a:ext cx="762388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34" name="Imagem 57"/>
            <p:cNvPicPr>
              <a:picLocks noChangeAspect="1"/>
            </p:cNvPicPr>
            <p:nvPr/>
          </p:nvPicPr>
          <p:blipFill>
            <a:blip r:embed="rId4" cstate="print"/>
            <a:srcRect l="22301" t="76932" r="60556" b="8466"/>
            <a:stretch>
              <a:fillRect/>
            </a:stretch>
          </p:blipFill>
          <p:spPr bwMode="auto">
            <a:xfrm>
              <a:off x="478971" y="4513942"/>
              <a:ext cx="692269" cy="44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Retângulo 36"/>
          <p:cNvSpPr/>
          <p:nvPr/>
        </p:nvSpPr>
        <p:spPr>
          <a:xfrm>
            <a:off x="215895" y="2965117"/>
            <a:ext cx="18722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70%</a:t>
            </a:r>
            <a:r>
              <a:rPr lang="pt-BR" sz="2800" b="1" i="1" dirty="0" smtClean="0">
                <a:solidFill>
                  <a:srgbClr val="FFFF00"/>
                </a:solidFill>
                <a:cs typeface="Arial Narrow"/>
              </a:rPr>
              <a:t/>
            </a:r>
            <a:br>
              <a:rPr lang="pt-BR" sz="2800" b="1" i="1" dirty="0" smtClean="0">
                <a:solidFill>
                  <a:srgbClr val="FFFF00"/>
                </a:solidFill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das âncoras aumentaram a participação de pequenas empresas no seu volume de compras e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60%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no volume de vendas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2196492" y="1413171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FLEXIBILIDADE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9" name="Grupo 64"/>
          <p:cNvGrpSpPr>
            <a:grpSpLocks/>
          </p:cNvGrpSpPr>
          <p:nvPr/>
        </p:nvGrpSpPr>
        <p:grpSpPr bwMode="auto">
          <a:xfrm>
            <a:off x="2591401" y="1898388"/>
            <a:ext cx="944562" cy="922338"/>
            <a:chOff x="399143" y="4308227"/>
            <a:chExt cx="943883" cy="922946"/>
          </a:xfrm>
        </p:grpSpPr>
        <p:grpSp>
          <p:nvGrpSpPr>
            <p:cNvPr id="10" name="Grupo 47"/>
            <p:cNvGrpSpPr>
              <a:grpSpLocks/>
            </p:cNvGrpSpPr>
            <p:nvPr/>
          </p:nvGrpSpPr>
          <p:grpSpPr bwMode="auto">
            <a:xfrm>
              <a:off x="399143" y="4308227"/>
              <a:ext cx="943883" cy="922946"/>
              <a:chOff x="5167858" y="375692"/>
              <a:chExt cx="843161" cy="824458"/>
            </a:xfrm>
          </p:grpSpPr>
          <p:sp>
            <p:nvSpPr>
              <p:cNvPr id="43" name="Arredondar Retângulo em um Canto Diagonal 42"/>
              <p:cNvSpPr/>
              <p:nvPr/>
            </p:nvSpPr>
            <p:spPr>
              <a:xfrm>
                <a:off x="5573142" y="761669"/>
                <a:ext cx="437877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4" name="Arredondar Retângulo em um Canto Diagonal 43"/>
              <p:cNvSpPr/>
              <p:nvPr/>
            </p:nvSpPr>
            <p:spPr>
              <a:xfrm>
                <a:off x="5167858" y="375692"/>
                <a:ext cx="762388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42" name="Imagem 60"/>
            <p:cNvPicPr>
              <a:picLocks noChangeAspect="1"/>
            </p:cNvPicPr>
            <p:nvPr/>
          </p:nvPicPr>
          <p:blipFill>
            <a:blip r:embed="rId4" cstate="print"/>
            <a:srcRect l="42461" t="53864" r="45474" b="30476"/>
            <a:stretch>
              <a:fillRect/>
            </a:stretch>
          </p:blipFill>
          <p:spPr bwMode="auto">
            <a:xfrm>
              <a:off x="522514" y="4457701"/>
              <a:ext cx="581357" cy="566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Retângulo 44"/>
          <p:cNvSpPr/>
          <p:nvPr/>
        </p:nvSpPr>
        <p:spPr>
          <a:xfrm>
            <a:off x="2051720" y="2929492"/>
            <a:ext cx="186007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pt-BR" sz="1600" b="1" i="1" dirty="0" smtClean="0">
                <a:cs typeface="Arial Narrow"/>
              </a:rPr>
              <a:t>Para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60%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das âncoras melhorou a presteza e  flexibilidade dos pequenos fornecedores ao atender necessidades emergenciais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4128077" y="143071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INOVAÇÃO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11" name="Grupo 50"/>
          <p:cNvGrpSpPr>
            <a:grpSpLocks/>
          </p:cNvGrpSpPr>
          <p:nvPr/>
        </p:nvGrpSpPr>
        <p:grpSpPr bwMode="auto">
          <a:xfrm>
            <a:off x="4283968" y="1898388"/>
            <a:ext cx="942975" cy="922338"/>
            <a:chOff x="5646059" y="4308227"/>
            <a:chExt cx="943883" cy="922946"/>
          </a:xfrm>
        </p:grpSpPr>
        <p:grpSp>
          <p:nvGrpSpPr>
            <p:cNvPr id="12" name="Grupo 55"/>
            <p:cNvGrpSpPr>
              <a:grpSpLocks/>
            </p:cNvGrpSpPr>
            <p:nvPr/>
          </p:nvGrpSpPr>
          <p:grpSpPr bwMode="auto">
            <a:xfrm>
              <a:off x="5646059" y="4308227"/>
              <a:ext cx="943883" cy="922946"/>
              <a:chOff x="5167858" y="375692"/>
              <a:chExt cx="843161" cy="824458"/>
            </a:xfrm>
          </p:grpSpPr>
          <p:sp>
            <p:nvSpPr>
              <p:cNvPr id="68" name="Arredondar Retângulo em um Canto Diagonal 67"/>
              <p:cNvSpPr/>
              <p:nvPr/>
            </p:nvSpPr>
            <p:spPr>
              <a:xfrm>
                <a:off x="5572404" y="761669"/>
                <a:ext cx="438615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9" name="Arredondar Retângulo em um Canto Diagonal 68"/>
              <p:cNvSpPr/>
              <p:nvPr/>
            </p:nvSpPr>
            <p:spPr>
              <a:xfrm>
                <a:off x="5167858" y="375692"/>
                <a:ext cx="762251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67" name="Imagem 61"/>
            <p:cNvPicPr>
              <a:picLocks noChangeAspect="1"/>
            </p:cNvPicPr>
            <p:nvPr/>
          </p:nvPicPr>
          <p:blipFill>
            <a:blip r:embed="rId4" cstate="print"/>
            <a:srcRect l="60715" t="50478" r="27380" b="27513"/>
            <a:stretch>
              <a:fillRect/>
            </a:stretch>
          </p:blipFill>
          <p:spPr bwMode="auto">
            <a:xfrm>
              <a:off x="5836557" y="4396779"/>
              <a:ext cx="478971" cy="664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0" name="CaixaDeTexto 69"/>
          <p:cNvSpPr txBox="1">
            <a:spLocks noChangeArrowheads="1"/>
          </p:cNvSpPr>
          <p:nvPr/>
        </p:nvSpPr>
        <p:spPr bwMode="auto">
          <a:xfrm>
            <a:off x="3779912" y="2918375"/>
            <a:ext cx="187220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50%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percebem atualização tecnológica de produtos e/ou processos de seus fornecedores e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60%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de seus pequenos distribuidores</a:t>
            </a:r>
          </a:p>
        </p:txBody>
      </p:sp>
      <p:sp>
        <p:nvSpPr>
          <p:cNvPr id="71" name="CaixaDeTexto 70"/>
          <p:cNvSpPr txBox="1"/>
          <p:nvPr/>
        </p:nvSpPr>
        <p:spPr>
          <a:xfrm>
            <a:off x="5508862" y="1430715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QUALIDADE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13" name="Grupo 38"/>
          <p:cNvGrpSpPr>
            <a:grpSpLocks/>
          </p:cNvGrpSpPr>
          <p:nvPr/>
        </p:nvGrpSpPr>
        <p:grpSpPr bwMode="auto">
          <a:xfrm>
            <a:off x="5796136" y="1886513"/>
            <a:ext cx="942975" cy="922338"/>
            <a:chOff x="6957786" y="2069398"/>
            <a:chExt cx="943883" cy="922946"/>
          </a:xfrm>
        </p:grpSpPr>
        <p:grpSp>
          <p:nvGrpSpPr>
            <p:cNvPr id="14" name="Grupo 51"/>
            <p:cNvGrpSpPr>
              <a:grpSpLocks/>
            </p:cNvGrpSpPr>
            <p:nvPr/>
          </p:nvGrpSpPr>
          <p:grpSpPr bwMode="auto">
            <a:xfrm>
              <a:off x="6957786" y="2069398"/>
              <a:ext cx="943883" cy="922946"/>
              <a:chOff x="5167858" y="375692"/>
              <a:chExt cx="843161" cy="824458"/>
            </a:xfrm>
          </p:grpSpPr>
          <p:sp>
            <p:nvSpPr>
              <p:cNvPr id="75" name="Arredondar Retângulo em um Canto Diagonal 74"/>
              <p:cNvSpPr/>
              <p:nvPr/>
            </p:nvSpPr>
            <p:spPr>
              <a:xfrm>
                <a:off x="5572404" y="761669"/>
                <a:ext cx="438615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6" name="Arredondar Retângulo em um Canto Diagonal 75"/>
              <p:cNvSpPr/>
              <p:nvPr/>
            </p:nvSpPr>
            <p:spPr>
              <a:xfrm>
                <a:off x="5167858" y="375692"/>
                <a:ext cx="762251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74" name="Imagem 63"/>
            <p:cNvPicPr>
              <a:picLocks noChangeAspect="1"/>
            </p:cNvPicPr>
            <p:nvPr/>
          </p:nvPicPr>
          <p:blipFill>
            <a:blip r:embed="rId4" cstate="print"/>
            <a:srcRect l="60397" t="33968" r="29286" b="52065"/>
            <a:stretch>
              <a:fillRect/>
            </a:stretch>
          </p:blipFill>
          <p:spPr bwMode="auto">
            <a:xfrm>
              <a:off x="7082973" y="2177143"/>
              <a:ext cx="610478" cy="61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" name="CaixaDeTexto 76"/>
          <p:cNvSpPr txBox="1">
            <a:spLocks noChangeArrowheads="1"/>
          </p:cNvSpPr>
          <p:nvPr/>
        </p:nvSpPr>
        <p:spPr bwMode="auto">
          <a:xfrm>
            <a:off x="5508104" y="2894625"/>
            <a:ext cx="1584176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90%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das âncoras constatam maior qualidade dos produtos e/ou serviços de fornecedores; tempo dedicado a resolver problemas caiu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30%</a:t>
            </a:r>
            <a:endParaRPr lang="pt-BR" sz="2800" i="1" dirty="0">
              <a:solidFill>
                <a:srgbClr val="DECC12"/>
              </a:solidFill>
              <a:latin typeface="+mj-lt"/>
              <a:cs typeface="Arial Narrow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6948264" y="1466340"/>
            <a:ext cx="22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RELACIONAMENTO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15" name="Grupo 60"/>
          <p:cNvGrpSpPr>
            <a:grpSpLocks/>
          </p:cNvGrpSpPr>
          <p:nvPr/>
        </p:nvGrpSpPr>
        <p:grpSpPr bwMode="auto">
          <a:xfrm>
            <a:off x="7524328" y="1898388"/>
            <a:ext cx="944563" cy="922338"/>
            <a:chOff x="3022601" y="4308227"/>
            <a:chExt cx="943883" cy="922946"/>
          </a:xfrm>
        </p:grpSpPr>
        <p:grpSp>
          <p:nvGrpSpPr>
            <p:cNvPr id="16" name="Grupo 39"/>
            <p:cNvGrpSpPr>
              <a:grpSpLocks/>
            </p:cNvGrpSpPr>
            <p:nvPr/>
          </p:nvGrpSpPr>
          <p:grpSpPr bwMode="auto">
            <a:xfrm>
              <a:off x="3022601" y="4308227"/>
              <a:ext cx="943883" cy="922946"/>
              <a:chOff x="5167858" y="375692"/>
              <a:chExt cx="843161" cy="824458"/>
            </a:xfrm>
          </p:grpSpPr>
          <p:sp>
            <p:nvSpPr>
              <p:cNvPr id="82" name="Arredondar Retângulo em um Canto Diagonal 81"/>
              <p:cNvSpPr/>
              <p:nvPr/>
            </p:nvSpPr>
            <p:spPr>
              <a:xfrm>
                <a:off x="5573142" y="761669"/>
                <a:ext cx="437877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3" name="Arredondar Retângulo em um Canto Diagonal 82"/>
              <p:cNvSpPr/>
              <p:nvPr/>
            </p:nvSpPr>
            <p:spPr>
              <a:xfrm>
                <a:off x="5167858" y="375692"/>
                <a:ext cx="762387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81" name="Imagem 62"/>
            <p:cNvPicPr>
              <a:picLocks noChangeAspect="1"/>
            </p:cNvPicPr>
            <p:nvPr/>
          </p:nvPicPr>
          <p:blipFill>
            <a:blip r:embed="rId4" cstate="print"/>
            <a:srcRect l="43254" t="31216" r="45795" b="52487"/>
            <a:stretch>
              <a:fillRect/>
            </a:stretch>
          </p:blipFill>
          <p:spPr bwMode="auto">
            <a:xfrm>
              <a:off x="3149601" y="4432115"/>
              <a:ext cx="580572" cy="647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4" name="Retângulo 83"/>
          <p:cNvSpPr/>
          <p:nvPr/>
        </p:nvSpPr>
        <p:spPr>
          <a:xfrm>
            <a:off x="7092280" y="2930250"/>
            <a:ext cx="19288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80%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das âncoras registram melhor aproximação com o consumidor final após parceria com distribuidores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 build="p"/>
      <p:bldP spid="37" grpId="0" build="p"/>
      <p:bldP spid="38" grpId="0" build="p"/>
      <p:bldP spid="45" grpId="0" build="p"/>
      <p:bldP spid="64" grpId="0" build="p"/>
      <p:bldP spid="70" grpId="0" build="p"/>
      <p:bldP spid="71" grpId="0" build="p"/>
      <p:bldP spid="77" grpId="0" build="p"/>
      <p:bldP spid="78" grpId="0" build="p"/>
      <p:bldP spid="8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upo 2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25" name="Imagem 22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6" name="Imagem 23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7"/>
          <p:cNvSpPr/>
          <p:nvPr/>
        </p:nvSpPr>
        <p:spPr>
          <a:xfrm>
            <a:off x="3751263" y="392113"/>
            <a:ext cx="51847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O QUE É CONSIDERADO</a:t>
            </a:r>
          </a:p>
        </p:txBody>
      </p:sp>
      <p:grpSp>
        <p:nvGrpSpPr>
          <p:cNvPr id="17" name="Grupo 16"/>
          <p:cNvGrpSpPr/>
          <p:nvPr/>
        </p:nvGrpSpPr>
        <p:grpSpPr>
          <a:xfrm flipH="1">
            <a:off x="2105559" y="887131"/>
            <a:ext cx="6895566" cy="95248"/>
            <a:chOff x="1105432" y="6048376"/>
            <a:chExt cx="6895567" cy="95248"/>
          </a:xfrm>
          <a:solidFill>
            <a:srgbClr val="0064C7"/>
          </a:solidFill>
        </p:grpSpPr>
        <p:cxnSp>
          <p:nvCxnSpPr>
            <p:cNvPr id="18" name="Conector reto 17"/>
            <p:cNvCxnSpPr/>
            <p:nvPr/>
          </p:nvCxnSpPr>
          <p:spPr>
            <a:xfrm>
              <a:off x="1105432" y="6095999"/>
              <a:ext cx="680984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redondar Retângulo em um Canto Diagonal 1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0" name="Rectangle 7"/>
          <p:cNvSpPr/>
          <p:nvPr/>
        </p:nvSpPr>
        <p:spPr>
          <a:xfrm>
            <a:off x="2147888" y="912813"/>
            <a:ext cx="67881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PEQUENO NEGÓCIO NO BRASIL</a:t>
            </a:r>
          </a:p>
        </p:txBody>
      </p:sp>
      <p:sp>
        <p:nvSpPr>
          <p:cNvPr id="4103" name="CaixaDeTexto 27"/>
          <p:cNvSpPr txBox="1">
            <a:spLocks noChangeArrowheads="1"/>
          </p:cNvSpPr>
          <p:nvPr/>
        </p:nvSpPr>
        <p:spPr bwMode="auto">
          <a:xfrm>
            <a:off x="792163" y="6446838"/>
            <a:ext cx="7559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i="1">
                <a:solidFill>
                  <a:srgbClr val="464646"/>
                </a:solidFill>
              </a:rPr>
              <a:t>De acordo com a Lei Geral da Micro e Pequena Empresa (Lei nº 123/2006)</a:t>
            </a:r>
          </a:p>
        </p:txBody>
      </p: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88900" y="4618038"/>
            <a:ext cx="304323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b="1" i="1">
                <a:solidFill>
                  <a:srgbClr val="454647"/>
                </a:solidFill>
              </a:rPr>
              <a:t>MICROEMPREENDEDOR INDIVIDUAL (MEI)</a:t>
            </a:r>
          </a:p>
        </p:txBody>
      </p:sp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3132138" y="4741863"/>
            <a:ext cx="27971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b="1" i="1">
                <a:solidFill>
                  <a:srgbClr val="454647"/>
                </a:solidFill>
              </a:rPr>
              <a:t>MICROEMPRESA</a:t>
            </a:r>
          </a:p>
        </p:txBody>
      </p: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6180138" y="4741863"/>
            <a:ext cx="2541587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b="1" i="1">
                <a:solidFill>
                  <a:srgbClr val="454647"/>
                </a:solidFill>
              </a:rPr>
              <a:t>PEQUENA EMPRESA</a:t>
            </a:r>
          </a:p>
        </p:txBody>
      </p:sp>
      <p:grpSp>
        <p:nvGrpSpPr>
          <p:cNvPr id="41" name="Grupo 40"/>
          <p:cNvGrpSpPr>
            <a:grpSpLocks/>
          </p:cNvGrpSpPr>
          <p:nvPr/>
        </p:nvGrpSpPr>
        <p:grpSpPr bwMode="auto">
          <a:xfrm>
            <a:off x="6054725" y="5184775"/>
            <a:ext cx="2794000" cy="765175"/>
            <a:chOff x="5881007" y="3729842"/>
            <a:chExt cx="2517569" cy="853819"/>
          </a:xfrm>
        </p:grpSpPr>
        <p:sp>
          <p:nvSpPr>
            <p:cNvPr id="42" name="Arredondar Retângulo em um Canto Diagonal 41"/>
            <p:cNvSpPr/>
            <p:nvPr/>
          </p:nvSpPr>
          <p:spPr>
            <a:xfrm>
              <a:off x="5881007" y="3800698"/>
              <a:ext cx="2517569" cy="782963"/>
            </a:xfrm>
            <a:prstGeom prst="round2DiagRect">
              <a:avLst>
                <a:gd name="adj1" fmla="val 9946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3" name="Conector reto 42"/>
            <p:cNvCxnSpPr/>
            <p:nvPr/>
          </p:nvCxnSpPr>
          <p:spPr>
            <a:xfrm>
              <a:off x="5886729" y="3729842"/>
              <a:ext cx="2506126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o 43"/>
          <p:cNvGrpSpPr>
            <a:grpSpLocks/>
          </p:cNvGrpSpPr>
          <p:nvPr/>
        </p:nvGrpSpPr>
        <p:grpSpPr bwMode="auto">
          <a:xfrm>
            <a:off x="3133725" y="5184775"/>
            <a:ext cx="2794000" cy="765175"/>
            <a:chOff x="5881007" y="3729842"/>
            <a:chExt cx="2517569" cy="853819"/>
          </a:xfrm>
        </p:grpSpPr>
        <p:sp>
          <p:nvSpPr>
            <p:cNvPr id="45" name="Arredondar Retângulo em um Canto Diagonal 44"/>
            <p:cNvSpPr/>
            <p:nvPr/>
          </p:nvSpPr>
          <p:spPr>
            <a:xfrm>
              <a:off x="5881007" y="3800698"/>
              <a:ext cx="2517569" cy="782963"/>
            </a:xfrm>
            <a:prstGeom prst="round2DiagRect">
              <a:avLst>
                <a:gd name="adj1" fmla="val 9946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6" name="Conector reto 45"/>
            <p:cNvCxnSpPr/>
            <p:nvPr/>
          </p:nvCxnSpPr>
          <p:spPr>
            <a:xfrm>
              <a:off x="5886729" y="3729842"/>
              <a:ext cx="2506126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/>
          <p:cNvGrpSpPr>
            <a:grpSpLocks/>
          </p:cNvGrpSpPr>
          <p:nvPr/>
        </p:nvGrpSpPr>
        <p:grpSpPr bwMode="auto">
          <a:xfrm>
            <a:off x="212725" y="5184775"/>
            <a:ext cx="2794000" cy="765175"/>
            <a:chOff x="5881007" y="3729842"/>
            <a:chExt cx="2517569" cy="853819"/>
          </a:xfrm>
        </p:grpSpPr>
        <p:sp>
          <p:nvSpPr>
            <p:cNvPr id="48" name="Arredondar Retângulo em um Canto Diagonal 47"/>
            <p:cNvSpPr/>
            <p:nvPr/>
          </p:nvSpPr>
          <p:spPr>
            <a:xfrm>
              <a:off x="5881007" y="3800698"/>
              <a:ext cx="2517569" cy="782963"/>
            </a:xfrm>
            <a:prstGeom prst="round2DiagRect">
              <a:avLst>
                <a:gd name="adj1" fmla="val 9946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9" name="Conector reto 48"/>
            <p:cNvCxnSpPr/>
            <p:nvPr/>
          </p:nvCxnSpPr>
          <p:spPr>
            <a:xfrm>
              <a:off x="5886729" y="3729842"/>
              <a:ext cx="2506126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aixaDeTexto 49"/>
          <p:cNvSpPr txBox="1">
            <a:spLocks noChangeArrowheads="1"/>
          </p:cNvSpPr>
          <p:nvPr/>
        </p:nvSpPr>
        <p:spPr bwMode="auto">
          <a:xfrm>
            <a:off x="323850" y="5319713"/>
            <a:ext cx="2573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1600" i="1" dirty="0">
                <a:solidFill>
                  <a:srgbClr val="454647"/>
                </a:solidFill>
              </a:rPr>
              <a:t>Receita bruta anual de    até R$ 60 mil</a:t>
            </a:r>
          </a:p>
        </p:txBody>
      </p:sp>
      <p:sp>
        <p:nvSpPr>
          <p:cNvPr id="51" name="CaixaDeTexto 50"/>
          <p:cNvSpPr txBox="1">
            <a:spLocks noChangeArrowheads="1"/>
          </p:cNvSpPr>
          <p:nvPr/>
        </p:nvSpPr>
        <p:spPr bwMode="auto">
          <a:xfrm>
            <a:off x="3186113" y="5319713"/>
            <a:ext cx="2689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1600" i="1">
                <a:solidFill>
                  <a:srgbClr val="454647"/>
                </a:solidFill>
              </a:rPr>
              <a:t>Receita bruta anual de      R$ 60 mil a R$ 360 mil</a:t>
            </a:r>
          </a:p>
        </p:txBody>
      </p:sp>
      <p:sp>
        <p:nvSpPr>
          <p:cNvPr id="52" name="CaixaDeTexto 51"/>
          <p:cNvSpPr txBox="1">
            <a:spLocks noChangeArrowheads="1"/>
          </p:cNvSpPr>
          <p:nvPr/>
        </p:nvSpPr>
        <p:spPr bwMode="auto">
          <a:xfrm>
            <a:off x="6083300" y="5319713"/>
            <a:ext cx="2736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1600" i="1">
                <a:solidFill>
                  <a:srgbClr val="454647"/>
                </a:solidFill>
              </a:rPr>
              <a:t>Receita bruta anual de      R$ 360 mil a R$ 3,6 milhões</a:t>
            </a:r>
          </a:p>
        </p:txBody>
      </p:sp>
      <p:pic>
        <p:nvPicPr>
          <p:cNvPr id="53" name="Imagem 52"/>
          <p:cNvPicPr>
            <a:picLocks noChangeAspect="1"/>
          </p:cNvPicPr>
          <p:nvPr/>
        </p:nvPicPr>
        <p:blipFill>
          <a:blip r:embed="rId4" cstate="print"/>
          <a:srcRect t="47009" r="79596" b="48729"/>
          <a:stretch>
            <a:fillRect/>
          </a:stretch>
        </p:blipFill>
        <p:spPr bwMode="auto">
          <a:xfrm>
            <a:off x="1588" y="3224213"/>
            <a:ext cx="18653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4" cstate="print"/>
          <a:srcRect t="36426" r="50000" b="61099"/>
          <a:stretch>
            <a:fillRect/>
          </a:stretch>
        </p:blipFill>
        <p:spPr bwMode="auto">
          <a:xfrm>
            <a:off x="1588" y="2498725"/>
            <a:ext cx="45720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Imagem 56"/>
          <p:cNvPicPr>
            <a:picLocks noChangeAspect="1"/>
          </p:cNvPicPr>
          <p:nvPr/>
        </p:nvPicPr>
        <p:blipFill>
          <a:blip r:embed="rId4" cstate="print"/>
          <a:srcRect t="23232" r="20018" b="74020"/>
          <a:stretch>
            <a:fillRect/>
          </a:stretch>
        </p:blipFill>
        <p:spPr bwMode="auto">
          <a:xfrm>
            <a:off x="1588" y="1593850"/>
            <a:ext cx="7312025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5" cstate="print"/>
          <a:srcRect l="69373" t="23230" r="7019" b="30859"/>
          <a:stretch>
            <a:fillRect/>
          </a:stretch>
        </p:blipFill>
        <p:spPr bwMode="auto">
          <a:xfrm>
            <a:off x="6343650" y="1593850"/>
            <a:ext cx="2157413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5" cstate="print"/>
          <a:srcRect l="39992" t="36426" r="38806" b="30859"/>
          <a:stretch>
            <a:fillRect/>
          </a:stretch>
        </p:blipFill>
        <p:spPr bwMode="auto">
          <a:xfrm>
            <a:off x="3657600" y="2498725"/>
            <a:ext cx="1938338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5" cstate="print"/>
          <a:srcRect l="10193" t="47009" r="69810" b="30859"/>
          <a:stretch>
            <a:fillRect/>
          </a:stretch>
        </p:blipFill>
        <p:spPr bwMode="auto">
          <a:xfrm>
            <a:off x="933450" y="3224213"/>
            <a:ext cx="18288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9" grpId="0"/>
      <p:bldP spid="30" grpId="0"/>
      <p:bldP spid="31" grpId="0"/>
      <p:bldP spid="50" grpId="0"/>
      <p:bldP spid="51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7"/>
          <p:cNvSpPr/>
          <p:nvPr/>
        </p:nvSpPr>
        <p:spPr>
          <a:xfrm>
            <a:off x="180975" y="190875"/>
            <a:ext cx="8131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i="1" spc="40" dirty="0" smtClean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ENCADEAMENTO PRODUTIVO</a:t>
            </a:r>
          </a:p>
          <a:p>
            <a:pPr>
              <a:defRPr/>
            </a:pPr>
            <a:r>
              <a:rPr lang="pt-BR" sz="2400" b="1" i="1" spc="40" dirty="0" smtClean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RESULTADOS PARA AS PEQUENAS EMPRESAS</a:t>
            </a:r>
            <a:endParaRPr lang="pt-BR" sz="2400" b="1" i="1" spc="40" dirty="0">
              <a:solidFill>
                <a:srgbClr val="0064C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0" y="662424"/>
            <a:ext cx="7600208" cy="121351"/>
            <a:chOff x="3598702" y="6048376"/>
            <a:chExt cx="4402297" cy="95248"/>
          </a:xfrm>
        </p:grpSpPr>
        <p:cxnSp>
          <p:nvCxnSpPr>
            <p:cNvPr id="7" name="Conector reto 6"/>
            <p:cNvCxnSpPr/>
            <p:nvPr/>
          </p:nvCxnSpPr>
          <p:spPr>
            <a:xfrm>
              <a:off x="3598702" y="6096000"/>
              <a:ext cx="4315861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edondar Retângulo em um Canto Diagonal 7"/>
            <p:cNvSpPr/>
            <p:nvPr/>
          </p:nvSpPr>
          <p:spPr>
            <a:xfrm>
              <a:off x="7905621" y="6048376"/>
              <a:ext cx="9537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" name="Grupo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5089" name="Imagem 10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90" name="Imagem 11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CaixaDeTexto 45"/>
          <p:cNvSpPr txBox="1"/>
          <p:nvPr/>
        </p:nvSpPr>
        <p:spPr>
          <a:xfrm>
            <a:off x="179512" y="153284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FATURAMENTO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4" name="Grupo 50"/>
          <p:cNvGrpSpPr>
            <a:grpSpLocks/>
          </p:cNvGrpSpPr>
          <p:nvPr/>
        </p:nvGrpSpPr>
        <p:grpSpPr bwMode="auto">
          <a:xfrm>
            <a:off x="531097" y="1987947"/>
            <a:ext cx="944559" cy="922340"/>
            <a:chOff x="3022605" y="4308227"/>
            <a:chExt cx="943879" cy="922949"/>
          </a:xfrm>
        </p:grpSpPr>
        <p:grpSp>
          <p:nvGrpSpPr>
            <p:cNvPr id="6" name="Grupo 41"/>
            <p:cNvGrpSpPr>
              <a:grpSpLocks/>
            </p:cNvGrpSpPr>
            <p:nvPr/>
          </p:nvGrpSpPr>
          <p:grpSpPr bwMode="auto">
            <a:xfrm>
              <a:off x="3022605" y="4308227"/>
              <a:ext cx="943879" cy="922949"/>
              <a:chOff x="5167858" y="375692"/>
              <a:chExt cx="843157" cy="824461"/>
            </a:xfrm>
          </p:grpSpPr>
          <p:sp>
            <p:nvSpPr>
              <p:cNvPr id="51" name="Arredondar Retângulo em um Canto Diagonal 50"/>
              <p:cNvSpPr/>
              <p:nvPr/>
            </p:nvSpPr>
            <p:spPr>
              <a:xfrm>
                <a:off x="5573138" y="761671"/>
                <a:ext cx="437877" cy="438482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2" name="Arredondar Retângulo em um Canto Diagonal 51"/>
              <p:cNvSpPr/>
              <p:nvPr/>
            </p:nvSpPr>
            <p:spPr>
              <a:xfrm>
                <a:off x="5167858" y="375692"/>
                <a:ext cx="762387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50" name="Imagem 58"/>
            <p:cNvPicPr>
              <a:picLocks noChangeAspect="1"/>
            </p:cNvPicPr>
            <p:nvPr/>
          </p:nvPicPr>
          <p:blipFill>
            <a:blip r:embed="rId4" cstate="print"/>
            <a:srcRect l="22937" t="52168" r="61984" b="32169"/>
            <a:stretch>
              <a:fillRect/>
            </a:stretch>
          </p:blipFill>
          <p:spPr bwMode="auto">
            <a:xfrm>
              <a:off x="3077030" y="4457700"/>
              <a:ext cx="745328" cy="580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CaixaDeTexto 52"/>
          <p:cNvSpPr txBox="1">
            <a:spLocks noChangeArrowheads="1"/>
          </p:cNvSpPr>
          <p:nvPr/>
        </p:nvSpPr>
        <p:spPr bwMode="auto">
          <a:xfrm>
            <a:off x="276028" y="3196806"/>
            <a:ext cx="140550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pt-BR" sz="1600" b="1" i="1" dirty="0" smtClean="0">
                <a:cs typeface="Arial Narrow"/>
              </a:rPr>
              <a:t>Para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66%</a:t>
            </a:r>
            <a:r>
              <a:rPr lang="pt-BR" sz="2800" b="1" i="1" dirty="0" smtClean="0">
                <a:solidFill>
                  <a:srgbClr val="FFFF00"/>
                </a:solidFill>
                <a:cs typeface="Arial Narrow"/>
              </a:rPr>
              <a:t/>
            </a:r>
            <a:br>
              <a:rPr lang="pt-BR" sz="2800" b="1" i="1" dirty="0" smtClean="0">
                <a:solidFill>
                  <a:srgbClr val="FFFF00"/>
                </a:solidFill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dos pequenos negócios, aumento médio de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34%</a:t>
            </a:r>
            <a:endParaRPr lang="pt-BR" sz="2800" i="1" dirty="0">
              <a:solidFill>
                <a:srgbClr val="DECC12"/>
              </a:solidFill>
              <a:latin typeface="+mj-lt"/>
              <a:cs typeface="Arial Narrow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1907703" y="1532846"/>
            <a:ext cx="1904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LUCRATIVIDADE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9" name="Grupo 65"/>
          <p:cNvGrpSpPr>
            <a:grpSpLocks/>
          </p:cNvGrpSpPr>
          <p:nvPr/>
        </p:nvGrpSpPr>
        <p:grpSpPr bwMode="auto">
          <a:xfrm>
            <a:off x="2308373" y="1997936"/>
            <a:ext cx="942975" cy="922338"/>
            <a:chOff x="1710872" y="2069398"/>
            <a:chExt cx="943883" cy="922946"/>
          </a:xfrm>
        </p:grpSpPr>
        <p:grpSp>
          <p:nvGrpSpPr>
            <p:cNvPr id="10" name="Grupo 43"/>
            <p:cNvGrpSpPr>
              <a:grpSpLocks/>
            </p:cNvGrpSpPr>
            <p:nvPr/>
          </p:nvGrpSpPr>
          <p:grpSpPr bwMode="auto">
            <a:xfrm>
              <a:off x="1710872" y="2069398"/>
              <a:ext cx="943883" cy="922946"/>
              <a:chOff x="5167858" y="375692"/>
              <a:chExt cx="843161" cy="824458"/>
            </a:xfrm>
          </p:grpSpPr>
          <p:sp>
            <p:nvSpPr>
              <p:cNvPr id="58" name="Arredondar Retângulo em um Canto Diagonal 57"/>
              <p:cNvSpPr/>
              <p:nvPr/>
            </p:nvSpPr>
            <p:spPr>
              <a:xfrm>
                <a:off x="5572405" y="761669"/>
                <a:ext cx="438614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9" name="Arredondar Retângulo em um Canto Diagonal 58"/>
              <p:cNvSpPr/>
              <p:nvPr/>
            </p:nvSpPr>
            <p:spPr>
              <a:xfrm>
                <a:off x="5167858" y="375692"/>
                <a:ext cx="762252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57" name="Imagem 12"/>
            <p:cNvPicPr>
              <a:picLocks noChangeAspect="1"/>
            </p:cNvPicPr>
            <p:nvPr/>
          </p:nvPicPr>
          <p:blipFill>
            <a:blip r:embed="rId4" cstate="print"/>
            <a:srcRect l="5556" t="53333" r="82857" b="30161"/>
            <a:stretch>
              <a:fillRect/>
            </a:stretch>
          </p:blipFill>
          <p:spPr bwMode="auto">
            <a:xfrm>
              <a:off x="1857829" y="2178957"/>
              <a:ext cx="584106" cy="62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Retângulo 60"/>
          <p:cNvSpPr/>
          <p:nvPr/>
        </p:nvSpPr>
        <p:spPr>
          <a:xfrm>
            <a:off x="2027213" y="3173056"/>
            <a:ext cx="13681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pt-BR" sz="1600" b="1" i="1" dirty="0" smtClean="0">
                <a:cs typeface="Arial Narrow"/>
              </a:rPr>
              <a:t>Para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48%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das pequenas empresas, cresceu em média 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26%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3779912" y="1530263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QUALIDADE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11" name="Grupo 70"/>
          <p:cNvGrpSpPr>
            <a:grpSpLocks/>
          </p:cNvGrpSpPr>
          <p:nvPr/>
        </p:nvGrpSpPr>
        <p:grpSpPr bwMode="auto">
          <a:xfrm rot="10800000">
            <a:off x="3962969" y="1914811"/>
            <a:ext cx="944563" cy="922338"/>
            <a:chOff x="4334330" y="2069398"/>
            <a:chExt cx="943883" cy="922946"/>
          </a:xfrm>
        </p:grpSpPr>
        <p:grpSp>
          <p:nvGrpSpPr>
            <p:cNvPr id="12" name="Grupo 35"/>
            <p:cNvGrpSpPr>
              <a:grpSpLocks/>
            </p:cNvGrpSpPr>
            <p:nvPr/>
          </p:nvGrpSpPr>
          <p:grpSpPr bwMode="auto">
            <a:xfrm>
              <a:off x="4334330" y="2069398"/>
              <a:ext cx="943883" cy="922946"/>
              <a:chOff x="5167858" y="375692"/>
              <a:chExt cx="843161" cy="824458"/>
            </a:xfrm>
          </p:grpSpPr>
          <p:sp>
            <p:nvSpPr>
              <p:cNvPr id="72" name="Arredondar Retângulo em um Canto Diagonal 71"/>
              <p:cNvSpPr/>
              <p:nvPr/>
            </p:nvSpPr>
            <p:spPr>
              <a:xfrm>
                <a:off x="5573142" y="761669"/>
                <a:ext cx="437877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3" name="Arredondar Retângulo em um Canto Diagonal 72"/>
              <p:cNvSpPr/>
              <p:nvPr/>
            </p:nvSpPr>
            <p:spPr>
              <a:xfrm>
                <a:off x="5167858" y="375692"/>
                <a:ext cx="762387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66" name="Imagem 59"/>
            <p:cNvPicPr>
              <a:picLocks noChangeAspect="1"/>
            </p:cNvPicPr>
            <p:nvPr/>
          </p:nvPicPr>
          <p:blipFill>
            <a:blip r:embed="rId4" cstate="print"/>
            <a:srcRect l="24683" t="31004" r="61826" b="55873"/>
            <a:stretch>
              <a:fillRect/>
            </a:stretch>
          </p:blipFill>
          <p:spPr bwMode="auto">
            <a:xfrm>
              <a:off x="4368799" y="2220685"/>
              <a:ext cx="776047" cy="566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" name="CaixaDeTexto 78"/>
          <p:cNvSpPr txBox="1">
            <a:spLocks noChangeArrowheads="1"/>
          </p:cNvSpPr>
          <p:nvPr/>
        </p:nvSpPr>
        <p:spPr bwMode="auto">
          <a:xfrm>
            <a:off x="3453981" y="3160715"/>
            <a:ext cx="2088232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71% 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dos pequenos negócios aumentaram a qualidade de seus produtos e serviços; reclamações caíram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28%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5350697" y="1518388"/>
            <a:ext cx="1863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PRODUTIVIDADE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13" name="Grupo 39"/>
          <p:cNvGrpSpPr>
            <a:grpSpLocks/>
          </p:cNvGrpSpPr>
          <p:nvPr/>
        </p:nvGrpSpPr>
        <p:grpSpPr bwMode="auto">
          <a:xfrm>
            <a:off x="5842120" y="1988711"/>
            <a:ext cx="942975" cy="922338"/>
            <a:chOff x="1710872" y="2069398"/>
            <a:chExt cx="943883" cy="922946"/>
          </a:xfrm>
        </p:grpSpPr>
        <p:grpSp>
          <p:nvGrpSpPr>
            <p:cNvPr id="14" name="Grupo 44"/>
            <p:cNvGrpSpPr>
              <a:grpSpLocks/>
            </p:cNvGrpSpPr>
            <p:nvPr/>
          </p:nvGrpSpPr>
          <p:grpSpPr bwMode="auto">
            <a:xfrm>
              <a:off x="1710872" y="2069398"/>
              <a:ext cx="943883" cy="922946"/>
              <a:chOff x="5167858" y="375692"/>
              <a:chExt cx="843161" cy="824458"/>
            </a:xfrm>
          </p:grpSpPr>
          <p:sp>
            <p:nvSpPr>
              <p:cNvPr id="88" name="Arredondar Retângulo em um Canto Diagonal 87"/>
              <p:cNvSpPr/>
              <p:nvPr/>
            </p:nvSpPr>
            <p:spPr>
              <a:xfrm>
                <a:off x="5572405" y="761669"/>
                <a:ext cx="438614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9" name="Arredondar Retângulo em um Canto Diagonal 88"/>
              <p:cNvSpPr/>
              <p:nvPr/>
            </p:nvSpPr>
            <p:spPr>
              <a:xfrm>
                <a:off x="5167858" y="375692"/>
                <a:ext cx="762252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87" name="Imagem 56"/>
            <p:cNvPicPr>
              <a:picLocks noChangeAspect="1"/>
            </p:cNvPicPr>
            <p:nvPr/>
          </p:nvPicPr>
          <p:blipFill>
            <a:blip r:embed="rId4" cstate="print"/>
            <a:srcRect l="5476" t="73969" r="83095" b="7831"/>
            <a:stretch>
              <a:fillRect/>
            </a:stretch>
          </p:blipFill>
          <p:spPr bwMode="auto">
            <a:xfrm>
              <a:off x="1857828" y="2148113"/>
              <a:ext cx="551543" cy="65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0" name="CaixaDeTexto 89"/>
          <p:cNvSpPr txBox="1">
            <a:spLocks noChangeArrowheads="1"/>
          </p:cNvSpPr>
          <p:nvPr/>
        </p:nvSpPr>
        <p:spPr bwMode="auto">
          <a:xfrm>
            <a:off x="5410072" y="3160574"/>
            <a:ext cx="18002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pt-BR" sz="1600" b="1" i="1" dirty="0" smtClean="0">
                <a:cs typeface="Arial Narrow"/>
              </a:rPr>
              <a:t>Para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58%</a:t>
            </a:r>
            <a:r>
              <a:rPr lang="pt-BR" sz="1600" b="1" i="1" dirty="0" smtClean="0">
                <a:cs typeface="Arial Narrow"/>
              </a:rPr>
              <a:t/>
            </a:r>
            <a:br>
              <a:rPr lang="pt-BR" sz="1600" b="1" i="1" dirty="0" smtClean="0"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dos pequenos negócios, aumento médio de</a:t>
            </a:r>
            <a:br>
              <a:rPr lang="pt-BR" sz="1600" b="1" i="1" dirty="0" smtClean="0">
                <a:cs typeface="Arial Narrow"/>
              </a:rPr>
            </a:b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31%</a:t>
            </a:r>
          </a:p>
        </p:txBody>
      </p:sp>
      <p:sp>
        <p:nvSpPr>
          <p:cNvPr id="91" name="CaixaDeTexto 90"/>
          <p:cNvSpPr txBox="1"/>
          <p:nvPr/>
        </p:nvSpPr>
        <p:spPr>
          <a:xfrm>
            <a:off x="7378795" y="1518388"/>
            <a:ext cx="1432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DECC12"/>
                </a:solidFill>
              </a:rPr>
              <a:t>EMPREGOS</a:t>
            </a:r>
            <a:endParaRPr lang="pt-BR" sz="1600" b="1" dirty="0">
              <a:solidFill>
                <a:srgbClr val="DECC12"/>
              </a:solidFill>
            </a:endParaRPr>
          </a:p>
        </p:txBody>
      </p:sp>
      <p:grpSp>
        <p:nvGrpSpPr>
          <p:cNvPr id="15" name="Grupo 45"/>
          <p:cNvGrpSpPr>
            <a:grpSpLocks/>
          </p:cNvGrpSpPr>
          <p:nvPr/>
        </p:nvGrpSpPr>
        <p:grpSpPr bwMode="auto">
          <a:xfrm>
            <a:off x="7562612" y="2010569"/>
            <a:ext cx="944562" cy="922338"/>
            <a:chOff x="399143" y="4308227"/>
            <a:chExt cx="943883" cy="922946"/>
          </a:xfrm>
        </p:grpSpPr>
        <p:grpSp>
          <p:nvGrpSpPr>
            <p:cNvPr id="16" name="Grupo 47"/>
            <p:cNvGrpSpPr>
              <a:grpSpLocks/>
            </p:cNvGrpSpPr>
            <p:nvPr/>
          </p:nvGrpSpPr>
          <p:grpSpPr bwMode="auto">
            <a:xfrm>
              <a:off x="399143" y="4308227"/>
              <a:ext cx="943883" cy="922946"/>
              <a:chOff x="5167858" y="375692"/>
              <a:chExt cx="843161" cy="824458"/>
            </a:xfrm>
          </p:grpSpPr>
          <p:sp>
            <p:nvSpPr>
              <p:cNvPr id="95" name="Arredondar Retângulo em um Canto Diagonal 94"/>
              <p:cNvSpPr/>
              <p:nvPr/>
            </p:nvSpPr>
            <p:spPr>
              <a:xfrm>
                <a:off x="5573142" y="761669"/>
                <a:ext cx="437877" cy="438481"/>
              </a:xfrm>
              <a:prstGeom prst="round2Diag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6" name="Arredondar Retângulo em um Canto Diagonal 95"/>
              <p:cNvSpPr/>
              <p:nvPr/>
            </p:nvSpPr>
            <p:spPr>
              <a:xfrm>
                <a:off x="5167858" y="375692"/>
                <a:ext cx="762388" cy="762021"/>
              </a:xfrm>
              <a:prstGeom prst="round2DiagRect">
                <a:avLst/>
              </a:prstGeom>
              <a:solidFill>
                <a:srgbClr val="0064C7"/>
              </a:soli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pic>
          <p:nvPicPr>
            <p:cNvPr id="94" name="Imagem 57"/>
            <p:cNvPicPr>
              <a:picLocks noChangeAspect="1"/>
            </p:cNvPicPr>
            <p:nvPr/>
          </p:nvPicPr>
          <p:blipFill>
            <a:blip r:embed="rId4" cstate="print"/>
            <a:srcRect l="22301" t="76932" r="60556" b="8466"/>
            <a:stretch>
              <a:fillRect/>
            </a:stretch>
          </p:blipFill>
          <p:spPr bwMode="auto">
            <a:xfrm>
              <a:off x="478971" y="4513942"/>
              <a:ext cx="692269" cy="44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7" name="Retângulo 96"/>
          <p:cNvSpPr/>
          <p:nvPr/>
        </p:nvSpPr>
        <p:spPr>
          <a:xfrm>
            <a:off x="7186522" y="3208681"/>
            <a:ext cx="172819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  <a:defRPr/>
            </a:pPr>
            <a:r>
              <a:rPr lang="pt-BR" sz="2800" b="1" i="1" dirty="0" smtClean="0">
                <a:solidFill>
                  <a:srgbClr val="DECC12"/>
                </a:solidFill>
                <a:cs typeface="Arial Narrow"/>
              </a:rPr>
              <a:t>47%</a:t>
            </a:r>
            <a:r>
              <a:rPr lang="pt-BR" sz="1600" b="1" i="1" dirty="0" smtClean="0">
                <a:solidFill>
                  <a:srgbClr val="FFFF00"/>
                </a:solidFill>
                <a:cs typeface="Arial Narrow"/>
              </a:rPr>
              <a:t/>
            </a:r>
            <a:br>
              <a:rPr lang="pt-BR" sz="1600" b="1" i="1" dirty="0" smtClean="0">
                <a:solidFill>
                  <a:srgbClr val="FFFF00"/>
                </a:solidFill>
                <a:cs typeface="Arial Narrow"/>
              </a:rPr>
            </a:br>
            <a:r>
              <a:rPr lang="pt-BR" sz="1600" b="1" i="1" dirty="0" smtClean="0">
                <a:cs typeface="Arial Narrow"/>
              </a:rPr>
              <a:t>das pequenas empresas aumentaram o número de pessoas ocupadas</a:t>
            </a:r>
            <a:endParaRPr lang="pt-BR" sz="2800" b="1" i="1" dirty="0" smtClean="0">
              <a:cs typeface="Arial Narrow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 build="allAtOnce"/>
      <p:bldP spid="53" grpId="0" build="p"/>
      <p:bldP spid="54" grpId="0" build="p"/>
      <p:bldP spid="61" grpId="0" build="p"/>
      <p:bldP spid="62" grpId="0" build="p"/>
      <p:bldP spid="79" grpId="0" build="p"/>
      <p:bldP spid="80" grpId="0" build="p"/>
      <p:bldP spid="90" grpId="0" build="p"/>
      <p:bldP spid="91" grpId="0" build="p"/>
      <p:bldP spid="9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17"/>
          <p:cNvGrpSpPr/>
          <p:nvPr/>
        </p:nvGrpSpPr>
        <p:grpSpPr>
          <a:xfrm>
            <a:off x="0" y="0"/>
            <a:ext cx="9145588" cy="6858000"/>
            <a:chOff x="0" y="0"/>
            <a:chExt cx="9144000" cy="6858000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75"/>
            <a:stretch/>
          </p:blipFill>
          <p:spPr>
            <a:xfrm>
              <a:off x="8858250" y="0"/>
              <a:ext cx="285750" cy="6858000"/>
            </a:xfrm>
            <a:prstGeom prst="rect">
              <a:avLst/>
            </a:prstGeom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t="88611" r="-5"/>
            <a:stretch/>
          </p:blipFill>
          <p:spPr>
            <a:xfrm>
              <a:off x="0" y="6076950"/>
              <a:ext cx="9144000" cy="781050"/>
            </a:xfrm>
            <a:prstGeom prst="rect">
              <a:avLst/>
            </a:prstGeom>
          </p:spPr>
        </p:pic>
      </p:grpSp>
      <p:grpSp>
        <p:nvGrpSpPr>
          <p:cNvPr id="3" name="Grupo 72"/>
          <p:cNvGrpSpPr/>
          <p:nvPr/>
        </p:nvGrpSpPr>
        <p:grpSpPr>
          <a:xfrm>
            <a:off x="0" y="188640"/>
            <a:ext cx="8739052" cy="6042343"/>
            <a:chOff x="0" y="188640"/>
            <a:chExt cx="8739052" cy="6042343"/>
          </a:xfrm>
        </p:grpSpPr>
        <p:sp>
          <p:nvSpPr>
            <p:cNvPr id="21" name="Rectangle 7"/>
            <p:cNvSpPr/>
            <p:nvPr/>
          </p:nvSpPr>
          <p:spPr>
            <a:xfrm>
              <a:off x="264525" y="678182"/>
              <a:ext cx="608737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3000" b="1" i="1" spc="40" dirty="0" smtClean="0">
                  <a:solidFill>
                    <a:srgbClr val="0064C7"/>
                  </a:solidFill>
                </a:rPr>
                <a:t>ENCADEAMENTO PRODUTIVO </a:t>
              </a:r>
              <a:endParaRPr lang="pt-BR" sz="3000" b="1" i="1" spc="40" dirty="0">
                <a:solidFill>
                  <a:srgbClr val="0064C7"/>
                </a:solidFill>
              </a:endParaRPr>
            </a:p>
          </p:txBody>
        </p:sp>
        <p:grpSp>
          <p:nvGrpSpPr>
            <p:cNvPr id="4" name="Grupo 21"/>
            <p:cNvGrpSpPr/>
            <p:nvPr/>
          </p:nvGrpSpPr>
          <p:grpSpPr>
            <a:xfrm rot="10800000" flipH="1">
              <a:off x="0" y="652057"/>
              <a:ext cx="6364959" cy="95248"/>
              <a:chOff x="1636039" y="6048376"/>
              <a:chExt cx="6364960" cy="95248"/>
            </a:xfrm>
            <a:solidFill>
              <a:srgbClr val="0064C7"/>
            </a:solidFill>
          </p:grpSpPr>
          <p:cxnSp>
            <p:nvCxnSpPr>
              <p:cNvPr id="23" name="Conector reto 22"/>
              <p:cNvCxnSpPr/>
              <p:nvPr/>
            </p:nvCxnSpPr>
            <p:spPr>
              <a:xfrm rot="10800000" flipH="1">
                <a:off x="1636039" y="6095999"/>
                <a:ext cx="6279234" cy="0"/>
              </a:xfrm>
              <a:prstGeom prst="line">
                <a:avLst/>
              </a:prstGeom>
              <a:grpFill/>
              <a:ln w="19050">
                <a:solidFill>
                  <a:srgbClr val="0064C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Arredondar Retângulo em um Canto Diagonal 23"/>
              <p:cNvSpPr/>
              <p:nvPr/>
            </p:nvSpPr>
            <p:spPr>
              <a:xfrm>
                <a:off x="7905751" y="6048376"/>
                <a:ext cx="95248" cy="95248"/>
              </a:xfrm>
              <a:prstGeom prst="round2DiagRect">
                <a:avLst>
                  <a:gd name="adj1" fmla="val 23841"/>
                  <a:gd name="adj2" fmla="val 0"/>
                </a:avLst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25" name="Rectangle 7"/>
            <p:cNvSpPr/>
            <p:nvPr/>
          </p:nvSpPr>
          <p:spPr>
            <a:xfrm>
              <a:off x="277587" y="188640"/>
              <a:ext cx="458362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3000" b="1" i="1" spc="40" dirty="0" smtClean="0">
                  <a:solidFill>
                    <a:srgbClr val="454647"/>
                  </a:solidFill>
                </a:rPr>
                <a:t>COMO TRABALHAMOS</a:t>
              </a:r>
              <a:endParaRPr lang="pt-BR" sz="3000" b="1" i="1" spc="40" dirty="0">
                <a:solidFill>
                  <a:srgbClr val="454647"/>
                </a:solidFill>
              </a:endParaRP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1544946" y="2396151"/>
              <a:ext cx="175828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i="1" dirty="0" smtClean="0">
                  <a:solidFill>
                    <a:srgbClr val="0358FA"/>
                  </a:solidFill>
                </a:rPr>
                <a:t>Identificação de gargalos e oportunidades atuais e futuras</a:t>
              </a:r>
            </a:p>
            <a:p>
              <a:endParaRPr lang="pt-BR" sz="1600" b="1" i="1" dirty="0" smtClean="0">
                <a:solidFill>
                  <a:srgbClr val="0358FA"/>
                </a:solidFill>
              </a:endParaRPr>
            </a:p>
            <a:p>
              <a:r>
                <a:rPr lang="pt-BR" sz="1600" b="1" i="1" dirty="0" smtClean="0">
                  <a:solidFill>
                    <a:srgbClr val="0358FA"/>
                  </a:solidFill>
                </a:rPr>
                <a:t>Indicação de  atuais fornecedores ou clientes</a:t>
              </a:r>
            </a:p>
            <a:p>
              <a:endParaRPr lang="pt-BR" sz="1600" b="1" i="1" dirty="0" smtClean="0">
                <a:solidFill>
                  <a:srgbClr val="0358FA"/>
                </a:solidFill>
              </a:endParaRPr>
            </a:p>
            <a:p>
              <a:r>
                <a:rPr lang="pt-BR" sz="1600" b="1" i="1" dirty="0" smtClean="0">
                  <a:solidFill>
                    <a:srgbClr val="0358FA"/>
                  </a:solidFill>
                </a:rPr>
                <a:t>Definição de segmentos prioritários para as pequenas empresas</a:t>
              </a:r>
              <a:endParaRPr lang="pt-BR" sz="1600" b="1" i="1" dirty="0">
                <a:solidFill>
                  <a:srgbClr val="0358FA"/>
                </a:solidFill>
              </a:endParaRPr>
            </a:p>
          </p:txBody>
        </p:sp>
        <p:sp>
          <p:nvSpPr>
            <p:cNvPr id="30" name="Triângulo isósceles 29"/>
            <p:cNvSpPr/>
            <p:nvPr/>
          </p:nvSpPr>
          <p:spPr>
            <a:xfrm rot="5400000">
              <a:off x="995046" y="2777296"/>
              <a:ext cx="514019" cy="222749"/>
            </a:xfrm>
            <a:prstGeom prst="triangle">
              <a:avLst/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grpSp>
          <p:nvGrpSpPr>
            <p:cNvPr id="5" name="Grupo 36"/>
            <p:cNvGrpSpPr/>
            <p:nvPr/>
          </p:nvGrpSpPr>
          <p:grpSpPr>
            <a:xfrm>
              <a:off x="635640" y="1518057"/>
              <a:ext cx="1653854" cy="746295"/>
              <a:chOff x="5881008" y="3729842"/>
              <a:chExt cx="2517569" cy="832941"/>
            </a:xfrm>
          </p:grpSpPr>
          <p:sp>
            <p:nvSpPr>
              <p:cNvPr id="56" name="Arredondar Retângulo em um Canto Diagonal 55"/>
              <p:cNvSpPr/>
              <p:nvPr/>
            </p:nvSpPr>
            <p:spPr>
              <a:xfrm>
                <a:off x="5881008" y="3801093"/>
                <a:ext cx="2517569" cy="761690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 dirty="0"/>
              </a:p>
            </p:txBody>
          </p:sp>
          <p:cxnSp>
            <p:nvCxnSpPr>
              <p:cNvPr id="58" name="Conector reto 57"/>
              <p:cNvCxnSpPr/>
              <p:nvPr/>
            </p:nvCxnSpPr>
            <p:spPr>
              <a:xfrm>
                <a:off x="5886945" y="3729842"/>
                <a:ext cx="2505693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upo 36"/>
            <p:cNvGrpSpPr/>
            <p:nvPr/>
          </p:nvGrpSpPr>
          <p:grpSpPr>
            <a:xfrm>
              <a:off x="2595090" y="1504998"/>
              <a:ext cx="1653854" cy="746295"/>
              <a:chOff x="5881007" y="3729842"/>
              <a:chExt cx="2517569" cy="832942"/>
            </a:xfrm>
          </p:grpSpPr>
          <p:sp>
            <p:nvSpPr>
              <p:cNvPr id="60" name="Arredondar Retângulo em um Canto Diagonal 59"/>
              <p:cNvSpPr/>
              <p:nvPr/>
            </p:nvSpPr>
            <p:spPr>
              <a:xfrm>
                <a:off x="5881007" y="3801094"/>
                <a:ext cx="2517569" cy="761690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b="1" dirty="0" smtClean="0">
                    <a:solidFill>
                      <a:srgbClr val="0358FA"/>
                    </a:solidFill>
                  </a:rPr>
                  <a:t>Diretoria de Compras / Marketing</a:t>
                </a:r>
                <a:endParaRPr lang="pt-BR" sz="1600" b="1" dirty="0">
                  <a:solidFill>
                    <a:srgbClr val="0358FA"/>
                  </a:solidFill>
                </a:endParaRPr>
              </a:p>
            </p:txBody>
          </p:sp>
          <p:cxnSp>
            <p:nvCxnSpPr>
              <p:cNvPr id="61" name="Conector reto 60"/>
              <p:cNvCxnSpPr/>
              <p:nvPr/>
            </p:nvCxnSpPr>
            <p:spPr>
              <a:xfrm>
                <a:off x="5886945" y="3729842"/>
                <a:ext cx="2505693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CaixaDeTexto 61"/>
            <p:cNvSpPr txBox="1"/>
            <p:nvPr/>
          </p:nvSpPr>
          <p:spPr>
            <a:xfrm>
              <a:off x="718437" y="1698167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0358FA"/>
                  </a:solidFill>
                </a:rPr>
                <a:t>Sebrae</a:t>
              </a:r>
              <a:endParaRPr lang="pt-BR" b="1" dirty="0">
                <a:solidFill>
                  <a:srgbClr val="0358FA"/>
                </a:solidFill>
              </a:endParaRP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415246" y="1345475"/>
              <a:ext cx="4323806" cy="48855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5" name="Triângulo isósceles 64"/>
            <p:cNvSpPr/>
            <p:nvPr/>
          </p:nvSpPr>
          <p:spPr>
            <a:xfrm rot="5400000">
              <a:off x="1012976" y="3897880"/>
              <a:ext cx="514019" cy="222749"/>
            </a:xfrm>
            <a:prstGeom prst="triangle">
              <a:avLst/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6" name="Triângulo isósceles 65"/>
            <p:cNvSpPr/>
            <p:nvPr/>
          </p:nvSpPr>
          <p:spPr>
            <a:xfrm rot="5400000">
              <a:off x="1017459" y="4883994"/>
              <a:ext cx="514019" cy="222749"/>
            </a:xfrm>
            <a:prstGeom prst="triangle">
              <a:avLst/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67" name="Elipse 66"/>
            <p:cNvSpPr/>
            <p:nvPr/>
          </p:nvSpPr>
          <p:spPr>
            <a:xfrm>
              <a:off x="5316583" y="4323806"/>
              <a:ext cx="2442753" cy="600891"/>
            </a:xfrm>
            <a:prstGeom prst="ellipse">
              <a:avLst/>
            </a:prstGeom>
            <a:solidFill>
              <a:srgbClr val="C0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8" name="Seta para a direita 67"/>
            <p:cNvSpPr/>
            <p:nvPr/>
          </p:nvSpPr>
          <p:spPr>
            <a:xfrm>
              <a:off x="5167659" y="2399081"/>
              <a:ext cx="395654" cy="285750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9" name="Seta para a esquerda 68"/>
            <p:cNvSpPr/>
            <p:nvPr/>
          </p:nvSpPr>
          <p:spPr>
            <a:xfrm>
              <a:off x="7224306" y="2399081"/>
              <a:ext cx="395654" cy="285750"/>
            </a:xfrm>
            <a:prstGeom prst="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0" name="Retângulo de cantos arredondados 69"/>
            <p:cNvSpPr/>
            <p:nvPr/>
          </p:nvSpPr>
          <p:spPr>
            <a:xfrm>
              <a:off x="5522242" y="5055326"/>
              <a:ext cx="2110154" cy="653143"/>
            </a:xfrm>
            <a:prstGeom prst="roundRect">
              <a:avLst/>
            </a:prstGeom>
            <a:solidFill>
              <a:srgbClr val="FFFF00">
                <a:alpha val="15000"/>
              </a:srgbClr>
            </a:solidFill>
            <a:ln>
              <a:solidFill>
                <a:srgbClr val="FFFF00">
                  <a:alpha val="67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1" name="Elipse 70"/>
            <p:cNvSpPr/>
            <p:nvPr/>
          </p:nvSpPr>
          <p:spPr>
            <a:xfrm>
              <a:off x="4702630" y="2965269"/>
              <a:ext cx="1449976" cy="1345474"/>
            </a:xfrm>
            <a:prstGeom prst="ellipse">
              <a:avLst/>
            </a:prstGeom>
            <a:solidFill>
              <a:srgbClr val="C0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2" name="Elipse 71"/>
            <p:cNvSpPr/>
            <p:nvPr/>
          </p:nvSpPr>
          <p:spPr>
            <a:xfrm>
              <a:off x="6984299" y="2987039"/>
              <a:ext cx="1449976" cy="1345474"/>
            </a:xfrm>
            <a:prstGeom prst="ellipse">
              <a:avLst/>
            </a:prstGeom>
            <a:solidFill>
              <a:srgbClr val="C0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7548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39"/>
          <p:cNvGrpSpPr/>
          <p:nvPr/>
        </p:nvGrpSpPr>
        <p:grpSpPr>
          <a:xfrm rot="16200000" flipH="1">
            <a:off x="-786992" y="4975087"/>
            <a:ext cx="2160240" cy="95231"/>
            <a:chOff x="5841134" y="6048376"/>
            <a:chExt cx="2159865" cy="95248"/>
          </a:xfrm>
          <a:solidFill>
            <a:srgbClr val="0064C7"/>
          </a:solidFill>
        </p:grpSpPr>
        <p:cxnSp>
          <p:nvCxnSpPr>
            <p:cNvPr id="41" name="Conector reto 40"/>
            <p:cNvCxnSpPr/>
            <p:nvPr/>
          </p:nvCxnSpPr>
          <p:spPr>
            <a:xfrm rot="16200000" flipH="1">
              <a:off x="6878205" y="5058929"/>
              <a:ext cx="0" cy="2074141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redondar Retângulo em um Canto Diagonal 4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grpSp>
        <p:nvGrpSpPr>
          <p:cNvPr id="3" name="Grupo 43"/>
          <p:cNvGrpSpPr/>
          <p:nvPr/>
        </p:nvGrpSpPr>
        <p:grpSpPr>
          <a:xfrm rot="16200000" flipH="1">
            <a:off x="803667" y="4975087"/>
            <a:ext cx="2160240" cy="95231"/>
            <a:chOff x="5841134" y="6048376"/>
            <a:chExt cx="2159865" cy="95248"/>
          </a:xfrm>
          <a:solidFill>
            <a:srgbClr val="0064C7"/>
          </a:solidFill>
        </p:grpSpPr>
        <p:cxnSp>
          <p:nvCxnSpPr>
            <p:cNvPr id="45" name="Conector reto 44"/>
            <p:cNvCxnSpPr/>
            <p:nvPr/>
          </p:nvCxnSpPr>
          <p:spPr>
            <a:xfrm rot="16200000" flipH="1">
              <a:off x="6878205" y="5058929"/>
              <a:ext cx="0" cy="2074141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redondar Retângulo em um Canto Diagonal 4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grpSp>
        <p:nvGrpSpPr>
          <p:cNvPr id="4" name="Grupo 46"/>
          <p:cNvGrpSpPr/>
          <p:nvPr/>
        </p:nvGrpSpPr>
        <p:grpSpPr>
          <a:xfrm rot="16200000" flipH="1">
            <a:off x="2373949" y="4934320"/>
            <a:ext cx="2241772" cy="95231"/>
            <a:chOff x="5759616" y="6048376"/>
            <a:chExt cx="2241383" cy="95248"/>
          </a:xfrm>
          <a:solidFill>
            <a:srgbClr val="0064C7"/>
          </a:solidFill>
        </p:grpSpPr>
        <p:cxnSp>
          <p:nvCxnSpPr>
            <p:cNvPr id="48" name="Conector reto 47"/>
            <p:cNvCxnSpPr/>
            <p:nvPr/>
          </p:nvCxnSpPr>
          <p:spPr>
            <a:xfrm rot="16200000" flipH="1">
              <a:off x="6837446" y="5018170"/>
              <a:ext cx="0" cy="215566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redondar Retângulo em um Canto Diagonal 4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grpSp>
        <p:nvGrpSpPr>
          <p:cNvPr id="5" name="Grupo 49"/>
          <p:cNvGrpSpPr/>
          <p:nvPr/>
        </p:nvGrpSpPr>
        <p:grpSpPr>
          <a:xfrm rot="16200000" flipH="1">
            <a:off x="3979461" y="4934322"/>
            <a:ext cx="2241775" cy="95231"/>
            <a:chOff x="5759614" y="6048376"/>
            <a:chExt cx="2241385" cy="95248"/>
          </a:xfrm>
          <a:solidFill>
            <a:srgbClr val="0064C7"/>
          </a:solidFill>
        </p:grpSpPr>
        <p:cxnSp>
          <p:nvCxnSpPr>
            <p:cNvPr id="51" name="Conector reto 50"/>
            <p:cNvCxnSpPr/>
            <p:nvPr/>
          </p:nvCxnSpPr>
          <p:spPr>
            <a:xfrm rot="16200000" flipH="1">
              <a:off x="6837445" y="5018170"/>
              <a:ext cx="0" cy="2155661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redondar Retângulo em um Canto Diagonal 5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grpSp>
        <p:nvGrpSpPr>
          <p:cNvPr id="6" name="Grupo 52"/>
          <p:cNvGrpSpPr/>
          <p:nvPr/>
        </p:nvGrpSpPr>
        <p:grpSpPr>
          <a:xfrm rot="16200000" flipH="1">
            <a:off x="5590525" y="4934320"/>
            <a:ext cx="2241772" cy="95231"/>
            <a:chOff x="5759616" y="6048376"/>
            <a:chExt cx="2241383" cy="95248"/>
          </a:xfrm>
          <a:solidFill>
            <a:srgbClr val="0064C7"/>
          </a:solidFill>
        </p:grpSpPr>
        <p:cxnSp>
          <p:nvCxnSpPr>
            <p:cNvPr id="54" name="Conector reto 53"/>
            <p:cNvCxnSpPr/>
            <p:nvPr/>
          </p:nvCxnSpPr>
          <p:spPr>
            <a:xfrm rot="16200000" flipH="1">
              <a:off x="6837446" y="5018171"/>
              <a:ext cx="0" cy="215566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Arredondar Retângulo em um Canto Diagonal 54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pic>
        <p:nvPicPr>
          <p:cNvPr id="60" name="Imagem 59"/>
          <p:cNvPicPr>
            <a:picLocks noChangeAspect="1"/>
          </p:cNvPicPr>
          <p:nvPr/>
        </p:nvPicPr>
        <p:blipFill>
          <a:blip r:embed="rId3" cstate="print"/>
          <a:srcRect l="9" t="30310" r="75266" b="39381"/>
          <a:stretch>
            <a:fillRect/>
          </a:stretch>
        </p:blipFill>
        <p:spPr bwMode="auto">
          <a:xfrm>
            <a:off x="1589" y="2078040"/>
            <a:ext cx="22606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Imagem 63"/>
          <p:cNvPicPr>
            <a:picLocks noChangeAspect="1"/>
          </p:cNvPicPr>
          <p:nvPr/>
        </p:nvPicPr>
        <p:blipFill>
          <a:blip r:embed="rId4" cstate="print"/>
          <a:srcRect l="17909" t="27354" r="59502" b="36324"/>
          <a:stretch>
            <a:fillRect/>
          </a:stretch>
        </p:blipFill>
        <p:spPr bwMode="auto">
          <a:xfrm>
            <a:off x="1638300" y="1876425"/>
            <a:ext cx="2065338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3" cstate="print"/>
          <a:srcRect l="34210" t="30310" r="39914" b="39381"/>
          <a:stretch>
            <a:fillRect/>
          </a:stretch>
        </p:blipFill>
        <p:spPr bwMode="auto">
          <a:xfrm>
            <a:off x="3128963" y="2078040"/>
            <a:ext cx="23653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4" cstate="print"/>
          <a:srcRect l="52451" t="27354" r="23700" b="36324"/>
          <a:stretch>
            <a:fillRect/>
          </a:stretch>
        </p:blipFill>
        <p:spPr bwMode="auto">
          <a:xfrm>
            <a:off x="4795839" y="1876425"/>
            <a:ext cx="2181225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3" cstate="print"/>
          <a:srcRect l="69055" b="39381"/>
          <a:stretch>
            <a:fillRect/>
          </a:stretch>
        </p:blipFill>
        <p:spPr bwMode="auto">
          <a:xfrm>
            <a:off x="6315076" y="2"/>
            <a:ext cx="2828925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627" name="Imagem 20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8" name="Imagem 21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7"/>
          <p:cNvSpPr/>
          <p:nvPr/>
        </p:nvSpPr>
        <p:spPr>
          <a:xfrm>
            <a:off x="344373" y="2886891"/>
            <a:ext cx="1435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rgbClr val="454647"/>
                </a:solidFill>
              </a:rPr>
              <a:t>Gestão</a:t>
            </a:r>
            <a:endParaRPr lang="pt-BR" sz="24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7"/>
          <p:cNvSpPr/>
          <p:nvPr/>
        </p:nvSpPr>
        <p:spPr>
          <a:xfrm>
            <a:off x="1801103" y="2455818"/>
            <a:ext cx="1788951" cy="123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</a:t>
            </a:r>
          </a:p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</a:rPr>
              <a:t>de</a:t>
            </a:r>
          </a:p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</a:t>
            </a:r>
            <a:endParaRPr lang="pt-BR" sz="2400" b="1" i="1" spc="4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7"/>
          <p:cNvSpPr/>
          <p:nvPr/>
        </p:nvSpPr>
        <p:spPr>
          <a:xfrm>
            <a:off x="3199515" y="2873646"/>
            <a:ext cx="2186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rgbClr val="454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Certificações</a:t>
            </a:r>
            <a:endParaRPr lang="pt-BR" sz="24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7"/>
          <p:cNvSpPr/>
          <p:nvPr/>
        </p:nvSpPr>
        <p:spPr>
          <a:xfrm>
            <a:off x="5114689" y="2521131"/>
            <a:ext cx="1559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</a:rPr>
              <a:t>Acesso à</a:t>
            </a:r>
          </a:p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  <a:endParaRPr lang="pt-BR" sz="2400" b="1" i="1" spc="4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7"/>
          <p:cNvSpPr/>
          <p:nvPr/>
        </p:nvSpPr>
        <p:spPr>
          <a:xfrm>
            <a:off x="6532765" y="2847703"/>
            <a:ext cx="1895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rgbClr val="454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pt-BR" sz="24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290514" y="4562475"/>
            <a:ext cx="1499097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Cursos, consultorias e troca de experiências</a:t>
            </a:r>
            <a:endParaRPr lang="pt-BR" altLang="pt-BR" sz="1600" i="1" dirty="0">
              <a:solidFill>
                <a:srgbClr val="454647"/>
              </a:solidFill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1882775" y="4562476"/>
            <a:ext cx="148431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Mapear e desenvolver</a:t>
            </a:r>
            <a:endParaRPr lang="pt-BR" altLang="pt-BR" sz="1600" b="1" i="1" dirty="0">
              <a:solidFill>
                <a:srgbClr val="454647"/>
              </a:solidFill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3476625" y="4562475"/>
            <a:ext cx="165258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ISO e outras específicas</a:t>
            </a:r>
            <a:endParaRPr lang="pt-BR" altLang="pt-BR" sz="1600" b="1" i="1" dirty="0">
              <a:solidFill>
                <a:srgbClr val="454647"/>
              </a:solidFill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5097464" y="4562475"/>
            <a:ext cx="165258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Subsídio de até 80% pelo SebraeTec</a:t>
            </a:r>
            <a:endParaRPr lang="pt-BR" altLang="pt-BR" sz="1600" i="1" dirty="0">
              <a:solidFill>
                <a:srgbClr val="454647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759576" y="4562477"/>
            <a:ext cx="22637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Atendimento das necessidades da empresa âncora e acesso a novos mercados </a:t>
            </a:r>
            <a:endParaRPr lang="pt-BR" altLang="pt-BR" sz="1600" b="1" i="1" dirty="0">
              <a:solidFill>
                <a:srgbClr val="454647"/>
              </a:solidFill>
            </a:endParaRPr>
          </a:p>
        </p:txBody>
      </p:sp>
      <p:sp>
        <p:nvSpPr>
          <p:cNvPr id="43" name="Rectangle 7"/>
          <p:cNvSpPr/>
          <p:nvPr/>
        </p:nvSpPr>
        <p:spPr>
          <a:xfrm>
            <a:off x="180974" y="323851"/>
            <a:ext cx="6454957" cy="668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600" b="1" i="1" spc="40" dirty="0" smtClean="0">
                <a:solidFill>
                  <a:srgbClr val="454647"/>
                </a:solidFill>
              </a:rPr>
              <a:t>COMO O SEBRAE ATUA</a:t>
            </a:r>
            <a:endParaRPr lang="pt-BR" sz="36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5"/>
          <p:cNvGrpSpPr>
            <a:grpSpLocks/>
          </p:cNvGrpSpPr>
          <p:nvPr/>
        </p:nvGrpSpPr>
        <p:grpSpPr bwMode="auto">
          <a:xfrm>
            <a:off x="0" y="931863"/>
            <a:ext cx="5746750" cy="95250"/>
            <a:chOff x="2252462" y="6048376"/>
            <a:chExt cx="5748537" cy="95248"/>
          </a:xfrm>
        </p:grpSpPr>
        <p:cxnSp>
          <p:nvCxnSpPr>
            <p:cNvPr id="47" name="Conector reto 46"/>
            <p:cNvCxnSpPr/>
            <p:nvPr/>
          </p:nvCxnSpPr>
          <p:spPr>
            <a:xfrm>
              <a:off x="2252462" y="6096000"/>
              <a:ext cx="566278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redondar Retângulo em um Canto Diagonal 49"/>
            <p:cNvSpPr/>
            <p:nvPr/>
          </p:nvSpPr>
          <p:spPr>
            <a:xfrm>
              <a:off x="7905719" y="6048376"/>
              <a:ext cx="9528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sp>
        <p:nvSpPr>
          <p:cNvPr id="53" name="Rectangle 7"/>
          <p:cNvSpPr/>
          <p:nvPr/>
        </p:nvSpPr>
        <p:spPr>
          <a:xfrm>
            <a:off x="180975" y="981075"/>
            <a:ext cx="6690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200" b="1" i="1" spc="40" dirty="0" smtClean="0">
                <a:solidFill>
                  <a:srgbClr val="0064C7"/>
                </a:solidFill>
              </a:rPr>
              <a:t>com os fornecedores ou clientes</a:t>
            </a:r>
            <a:endParaRPr lang="pt-BR" sz="3200" b="1" i="1" spc="40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51146" t="4445" r="30730" b="71111"/>
          <a:stretch>
            <a:fillRect/>
          </a:stretch>
        </p:blipFill>
        <p:spPr bwMode="auto">
          <a:xfrm>
            <a:off x="4676775" y="304800"/>
            <a:ext cx="1657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69791" t="15417" r="20416" b="71388"/>
          <a:stretch>
            <a:fillRect/>
          </a:stretch>
        </p:blipFill>
        <p:spPr bwMode="auto">
          <a:xfrm>
            <a:off x="6381750" y="1057275"/>
            <a:ext cx="8953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84686" t="29305" r="5106" b="57085"/>
          <a:stretch>
            <a:fillRect/>
          </a:stretch>
        </p:blipFill>
        <p:spPr bwMode="auto">
          <a:xfrm>
            <a:off x="7743825" y="2009775"/>
            <a:ext cx="9334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55209" t="29584" r="15520" b="31667"/>
          <a:stretch>
            <a:fillRect/>
          </a:stretch>
        </p:blipFill>
        <p:spPr bwMode="auto">
          <a:xfrm>
            <a:off x="5048250" y="2028825"/>
            <a:ext cx="26765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56354" t="69026" r="29376" b="11946"/>
          <a:stretch>
            <a:fillRect/>
          </a:stretch>
        </p:blipFill>
        <p:spPr bwMode="auto">
          <a:xfrm>
            <a:off x="5153025" y="4733925"/>
            <a:ext cx="13049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43541" t="67780" r="44479" b="16249"/>
          <a:stretch>
            <a:fillRect/>
          </a:stretch>
        </p:blipFill>
        <p:spPr bwMode="auto">
          <a:xfrm>
            <a:off x="3981450" y="464820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 l="39583" t="83611" r="50417" b="2917"/>
          <a:stretch>
            <a:fillRect/>
          </a:stretch>
        </p:blipFill>
        <p:spPr bwMode="auto">
          <a:xfrm>
            <a:off x="3619500" y="5734050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/>
          <a:srcRect l="55000" t="43333" r="6458" b="30556"/>
          <a:stretch/>
        </p:blipFill>
        <p:spPr>
          <a:xfrm>
            <a:off x="735013" y="2976563"/>
            <a:ext cx="3259137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819150" y="2125663"/>
            <a:ext cx="32797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t-BR" dirty="0" smtClean="0"/>
              <a:t>ATUAÇÃO DO</a:t>
            </a: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0" y="2758339"/>
            <a:ext cx="6497306" cy="95248"/>
            <a:chOff x="1503693" y="6048376"/>
            <a:chExt cx="6497306" cy="95248"/>
          </a:xfrm>
          <a:solidFill>
            <a:srgbClr val="0064C7"/>
          </a:solidFill>
        </p:grpSpPr>
        <p:cxnSp>
          <p:nvCxnSpPr>
            <p:cNvPr id="9" name="Conector reto 8"/>
            <p:cNvCxnSpPr/>
            <p:nvPr/>
          </p:nvCxnSpPr>
          <p:spPr>
            <a:xfrm>
              <a:off x="1503693" y="6095999"/>
              <a:ext cx="6411581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redondar Retângulo em um Canto Diagonal 9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9395" name="Grupo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9415" name="Imagem 6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16" name="Imagem 7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upo 8"/>
          <p:cNvGrpSpPr/>
          <p:nvPr/>
        </p:nvGrpSpPr>
        <p:grpSpPr>
          <a:xfrm flipH="1">
            <a:off x="0" y="768267"/>
            <a:ext cx="2429826" cy="95248"/>
            <a:chOff x="7905751" y="6048376"/>
            <a:chExt cx="2429826" cy="95248"/>
          </a:xfrm>
          <a:solidFill>
            <a:srgbClr val="0064C7"/>
          </a:solidFill>
        </p:grpSpPr>
        <p:cxnSp>
          <p:nvCxnSpPr>
            <p:cNvPr id="10" name="Conector reto 9"/>
            <p:cNvCxnSpPr/>
            <p:nvPr/>
          </p:nvCxnSpPr>
          <p:spPr>
            <a:xfrm flipH="1">
              <a:off x="7915273" y="6095999"/>
              <a:ext cx="2420304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redondar Retângulo em um Canto Diagonal 10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254000" y="304800"/>
            <a:ext cx="2095500" cy="4794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2800" b="1" i="1" spc="40" dirty="0">
                <a:solidFill>
                  <a:srgbClr val="0070C0"/>
                </a:solidFill>
                <a:latin typeface="+mj-lt"/>
                <a:cs typeface="Arial Narrow"/>
              </a:rPr>
              <a:t>SEBRAE</a:t>
            </a:r>
          </a:p>
        </p:txBody>
      </p:sp>
      <p:grpSp>
        <p:nvGrpSpPr>
          <p:cNvPr id="21507" name="Grupo 21506"/>
          <p:cNvGrpSpPr>
            <a:grpSpLocks/>
          </p:cNvGrpSpPr>
          <p:nvPr/>
        </p:nvGrpSpPr>
        <p:grpSpPr bwMode="auto">
          <a:xfrm>
            <a:off x="279400" y="1050925"/>
            <a:ext cx="4038600" cy="2492375"/>
            <a:chOff x="279400" y="1050925"/>
            <a:chExt cx="4038600" cy="2492375"/>
          </a:xfrm>
        </p:grpSpPr>
        <p:grpSp>
          <p:nvGrpSpPr>
            <p:cNvPr id="59402" name="Grupo 21504"/>
            <p:cNvGrpSpPr>
              <a:grpSpLocks/>
            </p:cNvGrpSpPr>
            <p:nvPr/>
          </p:nvGrpSpPr>
          <p:grpSpPr bwMode="auto">
            <a:xfrm>
              <a:off x="279400" y="1050925"/>
              <a:ext cx="3937000" cy="2492375"/>
              <a:chOff x="279400" y="1050925"/>
              <a:chExt cx="3937000" cy="2492375"/>
            </a:xfrm>
          </p:grpSpPr>
          <p:grpSp>
            <p:nvGrpSpPr>
              <p:cNvPr id="59406" name="Grupo 16"/>
              <p:cNvGrpSpPr>
                <a:grpSpLocks/>
              </p:cNvGrpSpPr>
              <p:nvPr/>
            </p:nvGrpSpPr>
            <p:grpSpPr bwMode="auto">
              <a:xfrm>
                <a:off x="279400" y="1050925"/>
                <a:ext cx="3937000" cy="2492375"/>
                <a:chOff x="3504519" y="4762500"/>
                <a:chExt cx="3670980" cy="2492375"/>
              </a:xfrm>
            </p:grpSpPr>
            <p:sp>
              <p:nvSpPr>
                <p:cNvPr id="18" name="Arredondar Retângulo em um Canto Diagonal 17"/>
                <p:cNvSpPr/>
                <p:nvPr/>
              </p:nvSpPr>
              <p:spPr>
                <a:xfrm>
                  <a:off x="3504519" y="4826000"/>
                  <a:ext cx="3670980" cy="2428875"/>
                </a:xfrm>
                <a:prstGeom prst="round2DiagRect">
                  <a:avLst>
                    <a:gd name="adj1" fmla="val 3954"/>
                    <a:gd name="adj2" fmla="val 0"/>
                  </a:avLst>
                </a:prstGeom>
                <a:gradFill flip="none" rotWithShape="1">
                  <a:gsLst>
                    <a:gs pos="0">
                      <a:srgbClr val="0064C7">
                        <a:shade val="30000"/>
                        <a:satMod val="115000"/>
                      </a:srgbClr>
                    </a:gs>
                    <a:gs pos="50000">
                      <a:srgbClr val="0064C7">
                        <a:shade val="67500"/>
                        <a:satMod val="115000"/>
                      </a:srgbClr>
                    </a:gs>
                    <a:gs pos="100000">
                      <a:srgbClr val="0064C7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dir="135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>
                    <a:defRPr/>
                  </a:pPr>
                  <a:endParaRPr lang="pt-BR" dirty="0"/>
                </a:p>
              </p:txBody>
            </p:sp>
            <p:cxnSp>
              <p:nvCxnSpPr>
                <p:cNvPr id="19" name="Conector reto 18"/>
                <p:cNvCxnSpPr/>
                <p:nvPr/>
              </p:nvCxnSpPr>
              <p:spPr>
                <a:xfrm>
                  <a:off x="3510440" y="4762500"/>
                  <a:ext cx="3653217" cy="0"/>
                </a:xfrm>
                <a:prstGeom prst="line">
                  <a:avLst/>
                </a:prstGeom>
                <a:ln w="19050">
                  <a:solidFill>
                    <a:srgbClr val="0064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407" name="Grupo 19"/>
              <p:cNvGrpSpPr>
                <a:grpSpLocks/>
              </p:cNvGrpSpPr>
              <p:nvPr/>
            </p:nvGrpSpPr>
            <p:grpSpPr bwMode="auto">
              <a:xfrm>
                <a:off x="400119" y="1250434"/>
                <a:ext cx="3436151" cy="461665"/>
                <a:chOff x="5289619" y="2101334"/>
                <a:chExt cx="3436151" cy="461665"/>
              </a:xfrm>
            </p:grpSpPr>
            <p:sp>
              <p:nvSpPr>
                <p:cNvPr id="21" name="Retângulo 20"/>
                <p:cNvSpPr/>
                <p:nvPr/>
              </p:nvSpPr>
              <p:spPr>
                <a:xfrm>
                  <a:off x="5289550" y="2152650"/>
                  <a:ext cx="2790825" cy="3984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sz="2000" i="1" dirty="0">
                      <a:solidFill>
                        <a:srgbClr val="E6E6E6"/>
                      </a:solidFill>
                      <a:latin typeface="+mj-lt"/>
                    </a:rPr>
                    <a:t>Criado em Outubro de </a:t>
                  </a:r>
                  <a:endParaRPr lang="pt-BR" sz="2000" b="1" i="1" dirty="0">
                    <a:solidFill>
                      <a:srgbClr val="E6E6E6"/>
                    </a:solidFill>
                    <a:latin typeface="+mj-lt"/>
                  </a:endParaRPr>
                </a:p>
              </p:txBody>
            </p:sp>
            <p:sp>
              <p:nvSpPr>
                <p:cNvPr id="22" name="Retângulo 21"/>
                <p:cNvSpPr/>
                <p:nvPr/>
              </p:nvSpPr>
              <p:spPr>
                <a:xfrm>
                  <a:off x="7854950" y="2101850"/>
                  <a:ext cx="871538" cy="4603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sz="2400" b="1" i="1" dirty="0">
                      <a:solidFill>
                        <a:srgbClr val="DECC12"/>
                      </a:solidFill>
                      <a:latin typeface="+mj-lt"/>
                    </a:rPr>
                    <a:t>1972</a:t>
                  </a:r>
                </a:p>
              </p:txBody>
            </p:sp>
          </p:grpSp>
          <p:grpSp>
            <p:nvGrpSpPr>
              <p:cNvPr id="59408" name="Grupo 22"/>
              <p:cNvGrpSpPr>
                <a:grpSpLocks/>
              </p:cNvGrpSpPr>
              <p:nvPr/>
            </p:nvGrpSpPr>
            <p:grpSpPr bwMode="auto">
              <a:xfrm flipH="1">
                <a:off x="523875" y="1783388"/>
                <a:ext cx="3463925" cy="95248"/>
                <a:chOff x="4537074" y="6048376"/>
                <a:chExt cx="3463925" cy="95248"/>
              </a:xfrm>
            </p:grpSpPr>
            <p:cxnSp>
              <p:nvCxnSpPr>
                <p:cNvPr id="24" name="Conector reto 23"/>
                <p:cNvCxnSpPr/>
                <p:nvPr/>
              </p:nvCxnSpPr>
              <p:spPr>
                <a:xfrm>
                  <a:off x="4537074" y="6095376"/>
                  <a:ext cx="3378200" cy="0"/>
                </a:xfrm>
                <a:prstGeom prst="line">
                  <a:avLst/>
                </a:prstGeom>
                <a:ln w="19050">
                  <a:solidFill>
                    <a:srgbClr val="E6E6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Arredondar Retângulo em um Canto Diagonal 24"/>
                <p:cNvSpPr/>
                <p:nvPr/>
              </p:nvSpPr>
              <p:spPr>
                <a:xfrm>
                  <a:off x="7905749" y="6047751"/>
                  <a:ext cx="95250" cy="95250"/>
                </a:xfrm>
                <a:prstGeom prst="round2DiagRect">
                  <a:avLst>
                    <a:gd name="adj1" fmla="val 23841"/>
                    <a:gd name="adj2" fmla="val 0"/>
                  </a:avLst>
                </a:prstGeom>
                <a:solidFill>
                  <a:srgbClr val="E6E6E6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59403" name="Grupo 26"/>
            <p:cNvGrpSpPr>
              <a:grpSpLocks/>
            </p:cNvGrpSpPr>
            <p:nvPr/>
          </p:nvGrpSpPr>
          <p:grpSpPr bwMode="auto">
            <a:xfrm>
              <a:off x="400119" y="2001540"/>
              <a:ext cx="3917881" cy="1337965"/>
              <a:chOff x="5289619" y="2152134"/>
              <a:chExt cx="3917881" cy="1337965"/>
            </a:xfrm>
          </p:grpSpPr>
          <p:sp>
            <p:nvSpPr>
              <p:cNvPr id="28" name="Retângulo 27"/>
              <p:cNvSpPr/>
              <p:nvPr/>
            </p:nvSpPr>
            <p:spPr>
              <a:xfrm>
                <a:off x="5289550" y="2152432"/>
                <a:ext cx="3917950" cy="1323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000" i="1" dirty="0">
                    <a:solidFill>
                      <a:srgbClr val="E6E6E6"/>
                    </a:solidFill>
                    <a:latin typeface="+mj-lt"/>
                  </a:rPr>
                  <a:t>Fomenta o empreendedorismo, promove a competitividade</a:t>
                </a:r>
              </a:p>
              <a:p>
                <a:pPr>
                  <a:defRPr/>
                </a:pPr>
                <a:r>
                  <a:rPr lang="pt-BR" sz="2000" i="1" dirty="0">
                    <a:solidFill>
                      <a:srgbClr val="E6E6E6"/>
                    </a:solidFill>
                    <a:latin typeface="+mj-lt"/>
                  </a:rPr>
                  <a:t>e inovação, dissemina conhecimento sobre</a:t>
                </a:r>
              </a:p>
            </p:txBody>
          </p:sp>
          <p:sp>
            <p:nvSpPr>
              <p:cNvPr id="29" name="Retângulo 28"/>
              <p:cNvSpPr/>
              <p:nvPr/>
            </p:nvSpPr>
            <p:spPr>
              <a:xfrm>
                <a:off x="7677150" y="3028732"/>
                <a:ext cx="1176338" cy="461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2400" b="1" i="1" dirty="0">
                    <a:solidFill>
                      <a:srgbClr val="DECC12"/>
                    </a:solidFill>
                    <a:latin typeface="+mj-lt"/>
                  </a:rPr>
                  <a:t>gestão</a:t>
                </a:r>
              </a:p>
            </p:txBody>
          </p:sp>
        </p:grpSp>
      </p:grpSp>
      <p:grpSp>
        <p:nvGrpSpPr>
          <p:cNvPr id="21508" name="Grupo 21507"/>
          <p:cNvGrpSpPr>
            <a:grpSpLocks/>
          </p:cNvGrpSpPr>
          <p:nvPr/>
        </p:nvGrpSpPr>
        <p:grpSpPr bwMode="auto">
          <a:xfrm>
            <a:off x="4229100" y="790575"/>
            <a:ext cx="4800600" cy="3170238"/>
            <a:chOff x="4229100" y="790139"/>
            <a:chExt cx="4800600" cy="3170099"/>
          </a:xfrm>
        </p:grpSpPr>
        <p:sp>
          <p:nvSpPr>
            <p:cNvPr id="13" name="Retângulo 12"/>
            <p:cNvSpPr/>
            <p:nvPr/>
          </p:nvSpPr>
          <p:spPr>
            <a:xfrm>
              <a:off x="4229100" y="790139"/>
              <a:ext cx="4800600" cy="31700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pt-BR" b="1" i="1" dirty="0">
                  <a:solidFill>
                    <a:srgbClr val="0064C7"/>
                  </a:solidFill>
                  <a:latin typeface="+mj-lt"/>
                </a:rPr>
                <a:t>Estrutura</a:t>
              </a:r>
            </a:p>
            <a:p>
              <a:pPr marL="177800" indent="-177800">
                <a:spcBef>
                  <a:spcPts val="600"/>
                </a:spcBef>
                <a:buClr>
                  <a:srgbClr val="0064C7"/>
                </a:buClr>
                <a:buFont typeface="Wingdings" panose="05000000000000000000" pitchFamily="2" charset="2"/>
                <a:buChar char="§"/>
                <a:defRPr/>
              </a:pPr>
              <a:r>
                <a:rPr lang="pt-BR" i="1" dirty="0">
                  <a:solidFill>
                    <a:srgbClr val="6E6D83"/>
                  </a:solidFill>
                  <a:latin typeface="+mj-lt"/>
                </a:rPr>
                <a:t>Está em todos os Estados brasileiros</a:t>
              </a:r>
            </a:p>
            <a:p>
              <a:pPr marL="177800" indent="-177800">
                <a:spcBef>
                  <a:spcPts val="600"/>
                </a:spcBef>
                <a:buClr>
                  <a:srgbClr val="0064C7"/>
                </a:buClr>
                <a:buFont typeface="Wingdings" panose="05000000000000000000" pitchFamily="2" charset="2"/>
                <a:buChar char="§"/>
                <a:defRPr/>
              </a:pPr>
              <a:r>
                <a:rPr lang="pt-BR" i="1" dirty="0">
                  <a:solidFill>
                    <a:srgbClr val="6E6D83"/>
                  </a:solidFill>
                  <a:latin typeface="+mj-lt"/>
                </a:rPr>
                <a:t>Diretoria enxuta (com 3 integrantes) eleita para mandato de 4 anos (renovável uma vez) por um conselho deliberativo</a:t>
              </a:r>
            </a:p>
            <a:p>
              <a:pPr marL="177800" indent="-177800">
                <a:spcBef>
                  <a:spcPts val="600"/>
                </a:spcBef>
                <a:buClr>
                  <a:srgbClr val="0064C7"/>
                </a:buClr>
                <a:buFont typeface="Wingdings" panose="05000000000000000000" pitchFamily="2" charset="2"/>
                <a:buChar char="§"/>
                <a:defRPr/>
              </a:pPr>
              <a:r>
                <a:rPr lang="pt-BR" i="1" dirty="0">
                  <a:solidFill>
                    <a:srgbClr val="6E6D83"/>
                  </a:solidFill>
                  <a:latin typeface="+mj-lt"/>
                </a:rPr>
                <a:t>Conselho formado por 13 entidades: associações do comércio, indústria e agricultura; bancos de fomento; governo; instituições de inovação</a:t>
              </a:r>
            </a:p>
            <a:p>
              <a:pPr marL="177800" indent="-177800">
                <a:spcBef>
                  <a:spcPts val="600"/>
                </a:spcBef>
                <a:buClr>
                  <a:srgbClr val="0064C7"/>
                </a:buClr>
                <a:buFont typeface="Wingdings" panose="05000000000000000000" pitchFamily="2" charset="2"/>
                <a:buChar char="§"/>
                <a:defRPr/>
              </a:pPr>
              <a:r>
                <a:rPr lang="pt-BR" i="1" dirty="0">
                  <a:solidFill>
                    <a:srgbClr val="6E6D83"/>
                  </a:solidFill>
                  <a:latin typeface="+mj-lt"/>
                </a:rPr>
                <a:t>Estados não são subordinados ao Nacional</a:t>
              </a:r>
            </a:p>
          </p:txBody>
        </p:sp>
        <p:cxnSp>
          <p:nvCxnSpPr>
            <p:cNvPr id="21504" name="Conector reto 21503"/>
            <p:cNvCxnSpPr/>
            <p:nvPr/>
          </p:nvCxnSpPr>
          <p:spPr>
            <a:xfrm>
              <a:off x="4368800" y="1320341"/>
              <a:ext cx="0" cy="2425594"/>
            </a:xfrm>
            <a:prstGeom prst="line">
              <a:avLst/>
            </a:prstGeom>
            <a:ln w="1270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" presetClass="entr" presetSubtype="8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721225" y="284163"/>
            <a:ext cx="4033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 i="1">
                <a:solidFill>
                  <a:srgbClr val="454647"/>
                </a:solidFill>
              </a:rPr>
              <a:t>PROGRAMAS NACIONAIS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6740525" y="698500"/>
            <a:ext cx="2014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 i="1">
                <a:solidFill>
                  <a:srgbClr val="0066CC"/>
                </a:solidFill>
              </a:rPr>
              <a:t>DO SEBRAE</a:t>
            </a:r>
          </a:p>
        </p:txBody>
      </p:sp>
      <p:grpSp>
        <p:nvGrpSpPr>
          <p:cNvPr id="11" name="Grupo 10"/>
          <p:cNvGrpSpPr/>
          <p:nvPr/>
        </p:nvGrpSpPr>
        <p:grpSpPr>
          <a:xfrm flipH="1">
            <a:off x="4583738" y="671031"/>
            <a:ext cx="4420562" cy="95248"/>
            <a:chOff x="3580437" y="6048376"/>
            <a:chExt cx="4420562" cy="95248"/>
          </a:xfrm>
          <a:solidFill>
            <a:srgbClr val="0064C7"/>
          </a:solidFill>
        </p:grpSpPr>
        <p:cxnSp>
          <p:nvCxnSpPr>
            <p:cNvPr id="12" name="Conector reto 11"/>
            <p:cNvCxnSpPr/>
            <p:nvPr/>
          </p:nvCxnSpPr>
          <p:spPr>
            <a:xfrm>
              <a:off x="3580437" y="6095999"/>
              <a:ext cx="4334836" cy="0"/>
            </a:xfrm>
            <a:prstGeom prst="line">
              <a:avLst/>
            </a:prstGeom>
            <a:grpFill/>
            <a:ln w="19050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redondar Retângulo em um Canto Diagonal 12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6C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333375" y="2730850"/>
            <a:ext cx="438308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spcAft>
                <a:spcPts val="600"/>
              </a:spcAft>
              <a:buClr>
                <a:srgbClr val="0064C7"/>
              </a:buClr>
              <a:buSzPct val="100000"/>
              <a:buFont typeface="Wingdings" pitchFamily="2" charset="2"/>
              <a:buChar char="§"/>
            </a:pPr>
            <a:r>
              <a:rPr lang="pt-BR" sz="2000" i="1" dirty="0" err="1">
                <a:solidFill>
                  <a:srgbClr val="454647"/>
                </a:solidFill>
              </a:rPr>
              <a:t>Sebrae</a:t>
            </a:r>
            <a:r>
              <a:rPr lang="pt-BR" sz="2000" i="1" dirty="0">
                <a:solidFill>
                  <a:srgbClr val="454647"/>
                </a:solidFill>
              </a:rPr>
              <a:t> Mais</a:t>
            </a:r>
          </a:p>
          <a:p>
            <a:pPr marL="180975" indent="-180975">
              <a:spcAft>
                <a:spcPts val="600"/>
              </a:spcAft>
              <a:buClr>
                <a:srgbClr val="0064C7"/>
              </a:buClr>
              <a:buSzPct val="100000"/>
              <a:buFont typeface="Wingdings" pitchFamily="2" charset="2"/>
              <a:buChar char="§"/>
            </a:pPr>
            <a:r>
              <a:rPr lang="pt-BR" sz="2000" i="1" dirty="0" err="1">
                <a:solidFill>
                  <a:srgbClr val="454647"/>
                </a:solidFill>
              </a:rPr>
              <a:t>Sebraetec</a:t>
            </a:r>
            <a:endParaRPr lang="pt-BR" sz="2000" i="1" dirty="0">
              <a:solidFill>
                <a:srgbClr val="454647"/>
              </a:solidFill>
            </a:endParaRPr>
          </a:p>
          <a:p>
            <a:pPr marL="180975" indent="-180975">
              <a:spcAft>
                <a:spcPts val="600"/>
              </a:spcAft>
              <a:buClr>
                <a:srgbClr val="0064C7"/>
              </a:buClr>
              <a:buSzPct val="100000"/>
              <a:buFont typeface="Wingdings" pitchFamily="2" charset="2"/>
              <a:buChar char="§"/>
            </a:pPr>
            <a:r>
              <a:rPr lang="pt-BR" sz="2000" i="1" dirty="0">
                <a:solidFill>
                  <a:srgbClr val="454647"/>
                </a:solidFill>
              </a:rPr>
              <a:t>ALI (Agentes Locais de Inovação)</a:t>
            </a:r>
          </a:p>
          <a:p>
            <a:pPr marL="180975" indent="-180975">
              <a:spcAft>
                <a:spcPts val="600"/>
              </a:spcAft>
              <a:buClr>
                <a:srgbClr val="0064C7"/>
              </a:buClr>
              <a:buSzPct val="100000"/>
              <a:buFont typeface="Wingdings" pitchFamily="2" charset="2"/>
              <a:buChar char="§"/>
            </a:pPr>
            <a:r>
              <a:rPr lang="pt-BR" sz="2000" i="1" dirty="0" smtClean="0">
                <a:solidFill>
                  <a:srgbClr val="454647"/>
                </a:solidFill>
              </a:rPr>
              <a:t>Encadeamento </a:t>
            </a:r>
            <a:r>
              <a:rPr lang="pt-BR" sz="2000" i="1" dirty="0">
                <a:solidFill>
                  <a:srgbClr val="454647"/>
                </a:solidFill>
              </a:rPr>
              <a:t>Produtivo</a:t>
            </a:r>
          </a:p>
          <a:p>
            <a:pPr marL="180975" indent="-180975">
              <a:spcAft>
                <a:spcPts val="600"/>
              </a:spcAft>
              <a:buClr>
                <a:srgbClr val="0064C7"/>
              </a:buClr>
              <a:buSzPct val="100000"/>
              <a:buFont typeface="Wingdings" pitchFamily="2" charset="2"/>
              <a:buChar char="§"/>
            </a:pPr>
            <a:r>
              <a:rPr lang="pt-BR" sz="2000" i="1" dirty="0">
                <a:solidFill>
                  <a:srgbClr val="454647"/>
                </a:solidFill>
              </a:rPr>
              <a:t>Educação </a:t>
            </a:r>
            <a:r>
              <a:rPr lang="pt-BR" sz="2000" i="1" dirty="0" smtClean="0">
                <a:solidFill>
                  <a:srgbClr val="454647"/>
                </a:solidFill>
              </a:rPr>
              <a:t>Empreendedora</a:t>
            </a:r>
          </a:p>
          <a:p>
            <a:pPr marL="180975" indent="-180975">
              <a:spcAft>
                <a:spcPts val="600"/>
              </a:spcAft>
              <a:buClr>
                <a:srgbClr val="0064C7"/>
              </a:buClr>
              <a:buSzPct val="100000"/>
              <a:buFont typeface="Wingdings" pitchFamily="2" charset="2"/>
              <a:buChar char="§"/>
            </a:pPr>
            <a:r>
              <a:rPr lang="pt-BR" sz="2000" i="1" dirty="0" smtClean="0">
                <a:solidFill>
                  <a:srgbClr val="454647"/>
                </a:solidFill>
              </a:rPr>
              <a:t>Negócio a Negócio</a:t>
            </a:r>
          </a:p>
          <a:p>
            <a:pPr marL="180975" indent="-180975">
              <a:spcAft>
                <a:spcPts val="600"/>
              </a:spcAft>
              <a:buClr>
                <a:srgbClr val="0064C7"/>
              </a:buClr>
              <a:buSzPct val="100000"/>
              <a:buFont typeface="Wingdings" pitchFamily="2" charset="2"/>
              <a:buChar char="§"/>
            </a:pPr>
            <a:endParaRPr lang="pt-BR" sz="2000" i="1" dirty="0">
              <a:solidFill>
                <a:srgbClr val="454647"/>
              </a:solidFill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481013" y="2920650"/>
            <a:ext cx="0" cy="1873250"/>
          </a:xfrm>
          <a:prstGeom prst="line">
            <a:avLst/>
          </a:prstGeom>
          <a:ln w="19050">
            <a:solidFill>
              <a:srgbClr val="0064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333375" y="1698138"/>
            <a:ext cx="38036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0064C7"/>
              </a:buClr>
              <a:buSzPct val="100000"/>
            </a:pPr>
            <a:r>
              <a:rPr lang="pt-BR" sz="2000" b="1" i="1" dirty="0">
                <a:solidFill>
                  <a:srgbClr val="0066CC"/>
                </a:solidFill>
              </a:rPr>
              <a:t>INOVAÇÃO, GESTÃO, ACESSO A MERCADOS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80206" t="54707" r="9279" b="37318"/>
          <a:stretch>
            <a:fillRect/>
          </a:stretch>
        </p:blipFill>
        <p:spPr bwMode="auto">
          <a:xfrm>
            <a:off x="7334250" y="3751263"/>
            <a:ext cx="9620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 l="80103" t="62955" r="14021" b="31296"/>
          <a:stretch>
            <a:fillRect/>
          </a:stretch>
        </p:blipFill>
        <p:spPr bwMode="auto">
          <a:xfrm>
            <a:off x="7324725" y="4318000"/>
            <a:ext cx="5365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 l="84862" t="66667" r="9584" b="25742"/>
          <a:stretch>
            <a:fillRect/>
          </a:stretch>
        </p:blipFill>
        <p:spPr bwMode="auto">
          <a:xfrm>
            <a:off x="7759700" y="4572000"/>
            <a:ext cx="5080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/>
          <a:srcRect l="97778" t="70184" b="22408"/>
          <a:stretch>
            <a:fillRect/>
          </a:stretch>
        </p:blipFill>
        <p:spPr bwMode="auto">
          <a:xfrm>
            <a:off x="8940800" y="4813300"/>
            <a:ext cx="20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 l="98055" t="56111" b="38333"/>
          <a:stretch>
            <a:fillRect/>
          </a:stretch>
        </p:blipFill>
        <p:spPr bwMode="auto">
          <a:xfrm>
            <a:off x="8966200" y="3848100"/>
            <a:ext cx="17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 l="93958" t="64861" r="1981" b="27222"/>
          <a:stretch>
            <a:fillRect/>
          </a:stretch>
        </p:blipFill>
        <p:spPr bwMode="auto">
          <a:xfrm>
            <a:off x="8591550" y="4448175"/>
            <a:ext cx="371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Grupo 20"/>
          <p:cNvGrpSpPr>
            <a:grpSpLocks/>
          </p:cNvGrpSpPr>
          <p:nvPr/>
        </p:nvGrpSpPr>
        <p:grpSpPr bwMode="auto">
          <a:xfrm>
            <a:off x="8448675" y="4257675"/>
            <a:ext cx="361950" cy="352425"/>
            <a:chOff x="8448675" y="4257674"/>
            <a:chExt cx="361950" cy="352426"/>
          </a:xfrm>
        </p:grpSpPr>
        <p:pic>
          <p:nvPicPr>
            <p:cNvPr id="604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92397" t="64722" r="6041" b="32777"/>
            <a:stretch>
              <a:fillRect/>
            </a:stretch>
          </p:blipFill>
          <p:spPr bwMode="auto">
            <a:xfrm>
              <a:off x="8448675" y="4438650"/>
              <a:ext cx="142876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43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94376" t="62083" r="3645" b="35139"/>
            <a:stretch>
              <a:fillRect/>
            </a:stretch>
          </p:blipFill>
          <p:spPr bwMode="auto">
            <a:xfrm>
              <a:off x="8629650" y="4257674"/>
              <a:ext cx="180975" cy="190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 build="allAtOnce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914317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471488" y="390525"/>
            <a:ext cx="80152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600" b="1" i="1">
                <a:solidFill>
                  <a:srgbClr val="0070C0"/>
                </a:solidFill>
              </a:rPr>
              <a:t>SEGMENTAÇÃO DOS PÚBLICOS DO SEBRAE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2354263" y="5764213"/>
            <a:ext cx="44465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Potenciais</a:t>
            </a:r>
          </a:p>
          <a:p>
            <a:pPr algn="ctr">
              <a:defRPr/>
            </a:pPr>
            <a:r>
              <a:rPr lang="pt-B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empresários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2354263" y="4845050"/>
            <a:ext cx="44465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Microempreendedores</a:t>
            </a:r>
          </a:p>
          <a:p>
            <a:pPr algn="ctr">
              <a:defRPr/>
            </a:pPr>
            <a:r>
              <a:rPr lang="pt-B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Individuais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354263" y="3895725"/>
            <a:ext cx="444658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Produtores</a:t>
            </a:r>
          </a:p>
          <a:p>
            <a:pPr algn="ctr">
              <a:defRPr/>
            </a:pPr>
            <a:r>
              <a:rPr lang="pt-B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rurais</a:t>
            </a:r>
          </a:p>
        </p:txBody>
      </p:sp>
      <p:sp>
        <p:nvSpPr>
          <p:cNvPr id="61449" name="CaixaDeTexto 44"/>
          <p:cNvSpPr txBox="1">
            <a:spLocks noChangeArrowheads="1"/>
          </p:cNvSpPr>
          <p:nvPr/>
        </p:nvSpPr>
        <p:spPr bwMode="auto">
          <a:xfrm>
            <a:off x="2354263" y="3086100"/>
            <a:ext cx="4446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i="1">
                <a:solidFill>
                  <a:srgbClr val="454647"/>
                </a:solidFill>
              </a:rPr>
              <a:t>Microempresas</a:t>
            </a:r>
          </a:p>
        </p:txBody>
      </p:sp>
      <p:sp>
        <p:nvSpPr>
          <p:cNvPr id="61450" name="CaixaDeTexto 45"/>
          <p:cNvSpPr txBox="1">
            <a:spLocks noChangeArrowheads="1"/>
          </p:cNvSpPr>
          <p:nvPr/>
        </p:nvSpPr>
        <p:spPr bwMode="auto">
          <a:xfrm>
            <a:off x="2354263" y="2054225"/>
            <a:ext cx="44465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i="1">
                <a:solidFill>
                  <a:srgbClr val="454647"/>
                </a:solidFill>
              </a:rPr>
              <a:t>Empresas de</a:t>
            </a:r>
          </a:p>
          <a:p>
            <a:pPr algn="ctr"/>
            <a:r>
              <a:rPr lang="pt-BR" b="1" i="1">
                <a:solidFill>
                  <a:srgbClr val="454647"/>
                </a:solidFill>
              </a:rPr>
              <a:t>Pequeno Porte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67188" t="83749" b="5556"/>
          <a:stretch>
            <a:fillRect/>
          </a:stretch>
        </p:blipFill>
        <p:spPr bwMode="auto">
          <a:xfrm>
            <a:off x="6143625" y="5743575"/>
            <a:ext cx="30003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 cstate="print"/>
          <a:srcRect t="28889" r="58958" b="60693"/>
          <a:stretch>
            <a:fillRect/>
          </a:stretch>
        </p:blipFill>
        <p:spPr bwMode="auto">
          <a:xfrm>
            <a:off x="0" y="1981200"/>
            <a:ext cx="37528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1453" name="Grupo 35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1456" name="Imagem 378"/>
            <p:cNvPicPr>
              <a:picLocks noChangeAspect="1"/>
            </p:cNvPicPr>
            <p:nvPr/>
          </p:nvPicPr>
          <p:blipFill>
            <a:blip r:embed="rId6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7" name="Imagem 379"/>
            <p:cNvPicPr>
              <a:picLocks noChangeAspect="1"/>
            </p:cNvPicPr>
            <p:nvPr/>
          </p:nvPicPr>
          <p:blipFill>
            <a:blip r:embed="rId6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tângulo 4"/>
          <p:cNvSpPr/>
          <p:nvPr/>
        </p:nvSpPr>
        <p:spPr>
          <a:xfrm>
            <a:off x="487363" y="2520950"/>
            <a:ext cx="2068512" cy="738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100" b="1" i="1" dirty="0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</a:t>
            </a:r>
          </a:p>
          <a:p>
            <a:pPr>
              <a:defRPr/>
            </a:pPr>
            <a:r>
              <a:rPr lang="pt-BR" sz="2100" b="1" i="1" dirty="0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INOVAÇÃO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6850063" y="4806950"/>
            <a:ext cx="2043112" cy="1062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100" b="1" i="1" dirty="0">
                <a:solidFill>
                  <a:srgbClr val="0064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</a:t>
            </a:r>
          </a:p>
          <a:p>
            <a:pPr algn="r">
              <a:defRPr/>
            </a:pPr>
            <a:r>
              <a:rPr lang="pt-BR" sz="2100" b="1" i="1" dirty="0">
                <a:solidFill>
                  <a:srgbClr val="0064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INCLUSÃO</a:t>
            </a:r>
          </a:p>
          <a:p>
            <a:pPr algn="r">
              <a:defRPr/>
            </a:pPr>
            <a:r>
              <a:rPr lang="pt-BR" sz="2100" b="1" i="1" dirty="0">
                <a:solidFill>
                  <a:srgbClr val="0064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PRODUTIVA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5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/>
          <a:srcRect l="55000" t="43333" r="6458" b="30556"/>
          <a:stretch/>
        </p:blipFill>
        <p:spPr>
          <a:xfrm>
            <a:off x="5497513" y="2652713"/>
            <a:ext cx="3257550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4116388" y="4983163"/>
            <a:ext cx="46386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t-BR" dirty="0">
                <a:solidFill>
                  <a:srgbClr val="DECC12"/>
                </a:solidFill>
              </a:rPr>
              <a:t>ESPECIALISTAS EM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338513" y="5600700"/>
            <a:ext cx="54165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PEQUENOS NEGÓCIOS</a:t>
            </a:r>
          </a:p>
        </p:txBody>
      </p:sp>
      <p:grpSp>
        <p:nvGrpSpPr>
          <p:cNvPr id="24" name="Grupo 23"/>
          <p:cNvGrpSpPr/>
          <p:nvPr/>
        </p:nvGrpSpPr>
        <p:grpSpPr>
          <a:xfrm flipH="1">
            <a:off x="2475244" y="5530114"/>
            <a:ext cx="6668757" cy="95248"/>
            <a:chOff x="1332242" y="6048376"/>
            <a:chExt cx="6668757" cy="95248"/>
          </a:xfrm>
          <a:solidFill>
            <a:srgbClr val="0064C7"/>
          </a:solidFill>
        </p:grpSpPr>
        <p:cxnSp>
          <p:nvCxnSpPr>
            <p:cNvPr id="25" name="Conector reto 24"/>
            <p:cNvCxnSpPr/>
            <p:nvPr/>
          </p:nvCxnSpPr>
          <p:spPr>
            <a:xfrm>
              <a:off x="1332242" y="6095999"/>
              <a:ext cx="6583032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edondar Retângulo em um Canto Diagonal 2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/>
          <a:srcRect l="50813" t="5891" r="38721" b="80775"/>
          <a:stretch>
            <a:fillRect/>
          </a:stretch>
        </p:blipFill>
        <p:spPr bwMode="auto">
          <a:xfrm>
            <a:off x="4646613" y="404813"/>
            <a:ext cx="957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 cstate="print"/>
          <a:srcRect l="42906" t="8371" r="48605" b="80775"/>
          <a:stretch>
            <a:fillRect/>
          </a:stretch>
        </p:blipFill>
        <p:spPr bwMode="auto">
          <a:xfrm>
            <a:off x="3922713" y="574675"/>
            <a:ext cx="7762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6" cstate="print"/>
          <a:srcRect l="51163" t="19225" r="40543" b="69562"/>
          <a:stretch>
            <a:fillRect/>
          </a:stretch>
        </p:blipFill>
        <p:spPr bwMode="auto">
          <a:xfrm>
            <a:off x="4678363" y="1319213"/>
            <a:ext cx="758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6" cstate="print"/>
          <a:srcRect l="30232" t="19534" r="49187" b="53024"/>
          <a:stretch>
            <a:fillRect/>
          </a:stretch>
        </p:blipFill>
        <p:spPr bwMode="auto">
          <a:xfrm>
            <a:off x="2763838" y="1339850"/>
            <a:ext cx="1882775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6" cstate="print"/>
          <a:srcRect l="30235" t="2171" r="56857" b="80310"/>
          <a:stretch>
            <a:fillRect/>
          </a:stretch>
        </p:blipFill>
        <p:spPr bwMode="auto">
          <a:xfrm>
            <a:off x="2763838" y="149225"/>
            <a:ext cx="11811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6" cstate="print"/>
          <a:srcRect l="18141" t="11632" r="69766" b="72554"/>
          <a:stretch>
            <a:fillRect/>
          </a:stretch>
        </p:blipFill>
        <p:spPr bwMode="auto">
          <a:xfrm>
            <a:off x="1658938" y="796925"/>
            <a:ext cx="11049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6" cstate="print"/>
          <a:srcRect l="16434" t="27180" r="70232" b="54111"/>
          <a:stretch>
            <a:fillRect/>
          </a:stretch>
        </p:blipFill>
        <p:spPr bwMode="auto">
          <a:xfrm>
            <a:off x="1503363" y="1863725"/>
            <a:ext cx="12192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6" cstate="print"/>
          <a:srcRect l="6976" t="33073" r="83566" b="53955"/>
          <a:stretch>
            <a:fillRect/>
          </a:stretch>
        </p:blipFill>
        <p:spPr bwMode="auto">
          <a:xfrm>
            <a:off x="638175" y="2268538"/>
            <a:ext cx="8651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6" cstate="print"/>
          <a:srcRect l="10574" t="46049" r="68726" b="26199"/>
          <a:stretch>
            <a:fillRect/>
          </a:stretch>
        </p:blipFill>
        <p:spPr bwMode="auto">
          <a:xfrm>
            <a:off x="966788" y="3157538"/>
            <a:ext cx="1893887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6" cstate="print"/>
          <a:srcRect l="43137" t="47134" r="48491" b="41702"/>
          <a:stretch>
            <a:fillRect/>
          </a:stretch>
        </p:blipFill>
        <p:spPr bwMode="auto">
          <a:xfrm>
            <a:off x="3944938" y="323215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 cstate="print"/>
          <a:srcRect l="31392" t="47751" r="56979" b="36900"/>
          <a:stretch>
            <a:fillRect/>
          </a:stretch>
        </p:blipFill>
        <p:spPr bwMode="auto">
          <a:xfrm>
            <a:off x="2870200" y="3275013"/>
            <a:ext cx="10636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6" cstate="print"/>
          <a:srcRect l="-8" t="60463" r="89655" b="26205"/>
          <a:stretch>
            <a:fillRect/>
          </a:stretch>
        </p:blipFill>
        <p:spPr bwMode="auto">
          <a:xfrm>
            <a:off x="0" y="414655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6" cstate="print"/>
          <a:srcRect l="3250" t="73801" r="82562" b="7130"/>
          <a:stretch>
            <a:fillRect/>
          </a:stretch>
        </p:blipFill>
        <p:spPr bwMode="auto">
          <a:xfrm>
            <a:off x="298450" y="5060950"/>
            <a:ext cx="12969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157" name="Imagem 13"/>
            <p:cNvPicPr>
              <a:picLocks noChangeAspect="1"/>
            </p:cNvPicPr>
            <p:nvPr/>
          </p:nvPicPr>
          <p:blipFill>
            <a:blip r:embed="rId8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8" name="Imagem 14"/>
            <p:cNvPicPr>
              <a:picLocks noChangeAspect="1"/>
            </p:cNvPicPr>
            <p:nvPr/>
          </p:nvPicPr>
          <p:blipFill>
            <a:blip r:embed="rId8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7"/>
          <p:cNvSpPr/>
          <p:nvPr/>
        </p:nvSpPr>
        <p:spPr>
          <a:xfrm>
            <a:off x="320675" y="614363"/>
            <a:ext cx="292893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ONDE ESSAS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20675" y="4222750"/>
            <a:ext cx="3219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i="1">
                <a:solidFill>
                  <a:srgbClr val="454647"/>
                </a:solidFill>
              </a:rPr>
              <a:t>de empreendimentos optantes do Supersimples*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57175" y="6453188"/>
            <a:ext cx="54213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1000" i="1" dirty="0" smtClean="0">
                <a:solidFill>
                  <a:srgbClr val="464646"/>
                </a:solidFill>
              </a:rPr>
              <a:t>Regime </a:t>
            </a:r>
            <a:r>
              <a:rPr lang="pt-BR" sz="1000" i="1" dirty="0">
                <a:solidFill>
                  <a:srgbClr val="464646"/>
                </a:solidFill>
              </a:rPr>
              <a:t>especial de tributação para pequenos negócios. Atualizado em: </a:t>
            </a:r>
            <a:r>
              <a:rPr lang="pt-BR" sz="1000" i="1" dirty="0" smtClean="0">
                <a:solidFill>
                  <a:srgbClr val="464646"/>
                </a:solidFill>
              </a:rPr>
              <a:t>julho/2014</a:t>
            </a:r>
          </a:p>
        </p:txBody>
      </p:sp>
      <p:grpSp>
        <p:nvGrpSpPr>
          <p:cNvPr id="3" name="Grupo 16"/>
          <p:cNvGrpSpPr>
            <a:grpSpLocks/>
          </p:cNvGrpSpPr>
          <p:nvPr/>
        </p:nvGrpSpPr>
        <p:grpSpPr bwMode="auto">
          <a:xfrm>
            <a:off x="7667625" y="2200275"/>
            <a:ext cx="933450" cy="912813"/>
            <a:chOff x="7682458" y="375692"/>
            <a:chExt cx="843161" cy="824458"/>
          </a:xfrm>
        </p:grpSpPr>
        <p:sp>
          <p:nvSpPr>
            <p:cNvPr id="18" name="Arredondar Retângulo em um Canto Diagonal 17"/>
            <p:cNvSpPr/>
            <p:nvPr/>
          </p:nvSpPr>
          <p:spPr>
            <a:xfrm>
              <a:off x="8086831" y="761395"/>
              <a:ext cx="438788" cy="438755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Arredondar Retângulo em um Canto Diagonal 18"/>
            <p:cNvSpPr/>
            <p:nvPr/>
          </p:nvSpPr>
          <p:spPr>
            <a:xfrm>
              <a:off x="7682458" y="375692"/>
              <a:ext cx="761426" cy="761369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  <a:r>
                <a:rPr lang="pt-BR" sz="16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upo 20"/>
          <p:cNvGrpSpPr>
            <a:grpSpLocks/>
          </p:cNvGrpSpPr>
          <p:nvPr/>
        </p:nvGrpSpPr>
        <p:grpSpPr bwMode="auto">
          <a:xfrm>
            <a:off x="4892675" y="1670050"/>
            <a:ext cx="931863" cy="911225"/>
            <a:chOff x="7682458" y="375692"/>
            <a:chExt cx="843161" cy="824458"/>
          </a:xfrm>
        </p:grpSpPr>
        <p:sp>
          <p:nvSpPr>
            <p:cNvPr id="22" name="Arredondar Retângulo em um Canto Diagonal 21"/>
            <p:cNvSpPr/>
            <p:nvPr/>
          </p:nvSpPr>
          <p:spPr>
            <a:xfrm>
              <a:off x="8087520" y="762067"/>
              <a:ext cx="438099" cy="438083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" name="Arredondar Retângulo em um Canto Diagonal 22"/>
            <p:cNvSpPr/>
            <p:nvPr/>
          </p:nvSpPr>
          <p:spPr>
            <a:xfrm>
              <a:off x="7682458" y="375692"/>
              <a:ext cx="761286" cy="762696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lang="pt-BR" sz="16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upo 23"/>
          <p:cNvGrpSpPr>
            <a:grpSpLocks/>
          </p:cNvGrpSpPr>
          <p:nvPr/>
        </p:nvGrpSpPr>
        <p:grpSpPr bwMode="auto">
          <a:xfrm>
            <a:off x="6062663" y="3051175"/>
            <a:ext cx="931862" cy="912813"/>
            <a:chOff x="7682458" y="375692"/>
            <a:chExt cx="843161" cy="824458"/>
          </a:xfrm>
        </p:grpSpPr>
        <p:sp>
          <p:nvSpPr>
            <p:cNvPr id="25" name="Arredondar Retângulo em um Canto Diagonal 24"/>
            <p:cNvSpPr/>
            <p:nvPr/>
          </p:nvSpPr>
          <p:spPr>
            <a:xfrm>
              <a:off x="8087520" y="761395"/>
              <a:ext cx="438099" cy="438755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Arredondar Retângulo em um Canto Diagonal 25"/>
            <p:cNvSpPr/>
            <p:nvPr/>
          </p:nvSpPr>
          <p:spPr>
            <a:xfrm>
              <a:off x="7682458" y="375692"/>
              <a:ext cx="761287" cy="761369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r>
                <a:rPr lang="pt-BR" sz="16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upo 26"/>
          <p:cNvGrpSpPr>
            <a:grpSpLocks/>
          </p:cNvGrpSpPr>
          <p:nvPr/>
        </p:nvGrpSpPr>
        <p:grpSpPr bwMode="auto">
          <a:xfrm>
            <a:off x="7296150" y="3657600"/>
            <a:ext cx="931863" cy="912813"/>
            <a:chOff x="7682458" y="375692"/>
            <a:chExt cx="843161" cy="824458"/>
          </a:xfrm>
        </p:grpSpPr>
        <p:sp>
          <p:nvSpPr>
            <p:cNvPr id="28" name="Arredondar Retângulo em um Canto Diagonal 27"/>
            <p:cNvSpPr/>
            <p:nvPr/>
          </p:nvSpPr>
          <p:spPr>
            <a:xfrm>
              <a:off x="8087520" y="761395"/>
              <a:ext cx="438099" cy="438755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Arredondar Retângulo em um Canto Diagonal 28"/>
            <p:cNvSpPr/>
            <p:nvPr/>
          </p:nvSpPr>
          <p:spPr>
            <a:xfrm>
              <a:off x="7682458" y="375692"/>
              <a:ext cx="761286" cy="761369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51</a:t>
              </a:r>
              <a:r>
                <a:rPr lang="pt-BR" sz="16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upo 32"/>
          <p:cNvGrpSpPr>
            <a:grpSpLocks/>
          </p:cNvGrpSpPr>
          <p:nvPr/>
        </p:nvGrpSpPr>
        <p:grpSpPr bwMode="auto">
          <a:xfrm>
            <a:off x="0" y="1109663"/>
            <a:ext cx="5310188" cy="95250"/>
            <a:chOff x="2690037" y="6048376"/>
            <a:chExt cx="5310962" cy="95248"/>
          </a:xfrm>
        </p:grpSpPr>
        <p:cxnSp>
          <p:nvCxnSpPr>
            <p:cNvPr id="34" name="Conector reto 33"/>
            <p:cNvCxnSpPr/>
            <p:nvPr/>
          </p:nvCxnSpPr>
          <p:spPr>
            <a:xfrm>
              <a:off x="2690037" y="6096000"/>
              <a:ext cx="522522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redondar Retângulo em um Canto Diagonal 34"/>
            <p:cNvSpPr/>
            <p:nvPr/>
          </p:nvSpPr>
          <p:spPr>
            <a:xfrm>
              <a:off x="7905735" y="6048376"/>
              <a:ext cx="95264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36" name="Rectangle 7"/>
          <p:cNvSpPr/>
          <p:nvPr/>
        </p:nvSpPr>
        <p:spPr>
          <a:xfrm>
            <a:off x="320675" y="1135063"/>
            <a:ext cx="4089400" cy="585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EMPRESAS ESTÃO</a:t>
            </a:r>
          </a:p>
        </p:txBody>
      </p:sp>
      <p:grpSp>
        <p:nvGrpSpPr>
          <p:cNvPr id="11" name="Grupo 4"/>
          <p:cNvGrpSpPr>
            <a:grpSpLocks/>
          </p:cNvGrpSpPr>
          <p:nvPr/>
        </p:nvGrpSpPr>
        <p:grpSpPr bwMode="auto">
          <a:xfrm>
            <a:off x="-446088" y="3349625"/>
            <a:ext cx="4135438" cy="754063"/>
            <a:chOff x="-446567" y="3349255"/>
            <a:chExt cx="4136065" cy="755136"/>
          </a:xfrm>
        </p:grpSpPr>
        <p:sp>
          <p:nvSpPr>
            <p:cNvPr id="43" name="Arredondar Retângulo em um Canto Diagonal 42"/>
            <p:cNvSpPr/>
            <p:nvPr/>
          </p:nvSpPr>
          <p:spPr>
            <a:xfrm>
              <a:off x="-446567" y="3423974"/>
              <a:ext cx="4136065" cy="680417"/>
            </a:xfrm>
            <a:prstGeom prst="round2DiagRect">
              <a:avLst>
                <a:gd name="adj1" fmla="val 20404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44" name="Conector reto 43"/>
            <p:cNvCxnSpPr/>
            <p:nvPr/>
          </p:nvCxnSpPr>
          <p:spPr>
            <a:xfrm>
              <a:off x="-437041" y="3349255"/>
              <a:ext cx="4117012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46" name="CaixaDeTexto 40"/>
            <p:cNvSpPr txBox="1">
              <a:spLocks noChangeArrowheads="1"/>
            </p:cNvSpPr>
            <p:nvPr/>
          </p:nvSpPr>
          <p:spPr bwMode="auto">
            <a:xfrm>
              <a:off x="320848" y="3435382"/>
              <a:ext cx="302840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3600" b="1" i="1" dirty="0" smtClean="0">
                  <a:solidFill>
                    <a:srgbClr val="454647"/>
                  </a:solidFill>
                </a:rPr>
                <a:t>12,4 </a:t>
              </a:r>
              <a:r>
                <a:rPr lang="pt-BR" sz="2800" i="1" dirty="0">
                  <a:solidFill>
                    <a:srgbClr val="454647"/>
                  </a:solidFill>
                </a:rPr>
                <a:t>MILHÕES</a:t>
              </a:r>
            </a:p>
          </p:txBody>
        </p:sp>
      </p:grpSp>
      <p:grpSp>
        <p:nvGrpSpPr>
          <p:cNvPr id="12" name="Grupo 44"/>
          <p:cNvGrpSpPr/>
          <p:nvPr/>
        </p:nvGrpSpPr>
        <p:grpSpPr>
          <a:xfrm flipH="1">
            <a:off x="223285" y="5074832"/>
            <a:ext cx="6188149" cy="95248"/>
            <a:chOff x="1812850" y="6048376"/>
            <a:chExt cx="6188149" cy="95248"/>
          </a:xfrm>
          <a:solidFill>
            <a:srgbClr val="0064C7"/>
          </a:solidFill>
        </p:grpSpPr>
        <p:cxnSp>
          <p:nvCxnSpPr>
            <p:cNvPr id="46" name="Conector reto 45"/>
            <p:cNvCxnSpPr/>
            <p:nvPr/>
          </p:nvCxnSpPr>
          <p:spPr>
            <a:xfrm>
              <a:off x="1812850" y="6095999"/>
              <a:ext cx="6102425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redondar Retângulo em um Canto Diagonal 46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9" name="CaixaDeTexto 48"/>
          <p:cNvSpPr txBox="1">
            <a:spLocks noChangeArrowheads="1"/>
          </p:cNvSpPr>
          <p:nvPr/>
        </p:nvSpPr>
        <p:spPr bwMode="auto">
          <a:xfrm>
            <a:off x="320675" y="5157788"/>
            <a:ext cx="4102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 i="1" dirty="0">
                <a:solidFill>
                  <a:srgbClr val="0064C7"/>
                </a:solidFill>
              </a:rPr>
              <a:t>CONCENTRAÇÃO POR REGIÃO</a:t>
            </a:r>
          </a:p>
        </p:txBody>
      </p:sp>
      <p:grpSp>
        <p:nvGrpSpPr>
          <p:cNvPr id="13" name="Grupo 29"/>
          <p:cNvGrpSpPr>
            <a:grpSpLocks/>
          </p:cNvGrpSpPr>
          <p:nvPr/>
        </p:nvGrpSpPr>
        <p:grpSpPr bwMode="auto">
          <a:xfrm>
            <a:off x="6348413" y="4741863"/>
            <a:ext cx="933450" cy="912812"/>
            <a:chOff x="7682458" y="375692"/>
            <a:chExt cx="843161" cy="824458"/>
          </a:xfrm>
        </p:grpSpPr>
        <p:sp>
          <p:nvSpPr>
            <p:cNvPr id="31" name="Arredondar Retângulo em um Canto Diagonal 30"/>
            <p:cNvSpPr/>
            <p:nvPr/>
          </p:nvSpPr>
          <p:spPr>
            <a:xfrm>
              <a:off x="8086831" y="761395"/>
              <a:ext cx="438788" cy="438755"/>
            </a:xfrm>
            <a:prstGeom prst="round2Diag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Arredondar Retângulo em um Canto Diagonal 31"/>
            <p:cNvSpPr/>
            <p:nvPr/>
          </p:nvSpPr>
          <p:spPr>
            <a:xfrm>
              <a:off x="7682458" y="375692"/>
              <a:ext cx="761426" cy="761369"/>
            </a:xfrm>
            <a:prstGeom prst="round2DiagRect">
              <a:avLst/>
            </a:prstGeom>
            <a:solidFill>
              <a:srgbClr val="DECC12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</a:t>
              </a:r>
              <a:r>
                <a:rPr lang="pt-BR" sz="16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%</a:t>
              </a:r>
              <a:endPara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1" name="CaixaDeTexto 40"/>
          <p:cNvSpPr txBox="1"/>
          <p:nvPr/>
        </p:nvSpPr>
        <p:spPr>
          <a:xfrm>
            <a:off x="6743700" y="5886450"/>
            <a:ext cx="200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 smtClean="0">
                <a:solidFill>
                  <a:schemeClr val="bg2"/>
                </a:solidFill>
              </a:rPr>
              <a:t>Dados Anuário do Trabalho 2012/Sebrae e Dieese </a:t>
            </a:r>
            <a:endParaRPr lang="pt-BR" sz="10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3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3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3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36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1146" t="47362" r="84271" b="37361"/>
          <a:stretch>
            <a:fillRect/>
          </a:stretch>
        </p:blipFill>
        <p:spPr bwMode="auto">
          <a:xfrm>
            <a:off x="104775" y="3248025"/>
            <a:ext cx="13335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8"/>
          <p:cNvGrpSpPr>
            <a:grpSpLocks/>
          </p:cNvGrpSpPr>
          <p:nvPr/>
        </p:nvGrpSpPr>
        <p:grpSpPr bwMode="auto">
          <a:xfrm>
            <a:off x="-133350" y="2016125"/>
            <a:ext cx="1790700" cy="1352550"/>
            <a:chOff x="998739" y="5083572"/>
            <a:chExt cx="1790973" cy="1352351"/>
          </a:xfrm>
        </p:grpSpPr>
        <p:sp>
          <p:nvSpPr>
            <p:cNvPr id="6177" name="CaixaDeTexto 14"/>
            <p:cNvSpPr txBox="1">
              <a:spLocks noChangeArrowheads="1"/>
            </p:cNvSpPr>
            <p:nvPr/>
          </p:nvSpPr>
          <p:spPr bwMode="auto">
            <a:xfrm>
              <a:off x="998739" y="5728037"/>
              <a:ext cx="179097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DECC12"/>
                </a:buClr>
                <a:buSzPct val="100000"/>
              </a:pPr>
              <a:r>
                <a:rPr lang="pt-BR" sz="2000" i="1">
                  <a:solidFill>
                    <a:srgbClr val="454647"/>
                  </a:solidFill>
                </a:rPr>
                <a:t>Construção</a:t>
              </a:r>
            </a:p>
            <a:p>
              <a:pPr algn="ctr">
                <a:buClr>
                  <a:srgbClr val="DECC12"/>
                </a:buClr>
                <a:buSzPct val="100000"/>
              </a:pPr>
              <a:r>
                <a:rPr lang="pt-BR" sz="2000" i="1">
                  <a:solidFill>
                    <a:srgbClr val="454647"/>
                  </a:solidFill>
                </a:rPr>
                <a:t>Civil</a:t>
              </a:r>
            </a:p>
          </p:txBody>
        </p:sp>
        <p:sp>
          <p:nvSpPr>
            <p:cNvPr id="16" name="Rectangle 4"/>
            <p:cNvSpPr/>
            <p:nvPr/>
          </p:nvSpPr>
          <p:spPr>
            <a:xfrm>
              <a:off x="1388722" y="5083572"/>
              <a:ext cx="1011008" cy="769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4400" b="1" i="1" spc="40" dirty="0" smtClean="0">
                  <a:solidFill>
                    <a:srgbClr val="0070C0"/>
                  </a:solidFill>
                  <a:latin typeface="+mj-lt"/>
                  <a:cs typeface="Arial Narrow"/>
                </a:rPr>
                <a:t>5%</a:t>
              </a:r>
              <a:endParaRPr lang="pt-BR" sz="2400" b="1" i="1" spc="40" dirty="0">
                <a:solidFill>
                  <a:srgbClr val="0070C0"/>
                </a:solidFill>
                <a:latin typeface="+mj-lt"/>
                <a:cs typeface="Arial Narrow"/>
              </a:endParaRPr>
            </a:p>
          </p:txBody>
        </p:sp>
      </p:grp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 cstate="print"/>
          <a:srcRect l="15938" t="44028" r="67708" b="32777"/>
          <a:stretch>
            <a:fillRect/>
          </a:stretch>
        </p:blipFill>
        <p:spPr bwMode="auto">
          <a:xfrm>
            <a:off x="1457325" y="3019425"/>
            <a:ext cx="14954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3" cstate="print"/>
          <a:srcRect l="32292" t="37222" r="40625" b="27361"/>
          <a:stretch>
            <a:fillRect/>
          </a:stretch>
        </p:blipFill>
        <p:spPr bwMode="auto">
          <a:xfrm>
            <a:off x="2952750" y="2552700"/>
            <a:ext cx="2476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3" cstate="print"/>
          <a:srcRect l="57916" t="27083" r="1979" b="19583"/>
          <a:stretch>
            <a:fillRect/>
          </a:stretch>
        </p:blipFill>
        <p:spPr bwMode="auto">
          <a:xfrm>
            <a:off x="5295900" y="1857375"/>
            <a:ext cx="36671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o 12"/>
          <p:cNvGrpSpPr>
            <a:grpSpLocks/>
          </p:cNvGrpSpPr>
          <p:nvPr/>
        </p:nvGrpSpPr>
        <p:grpSpPr bwMode="auto">
          <a:xfrm>
            <a:off x="3259138" y="1625600"/>
            <a:ext cx="1790700" cy="1044575"/>
            <a:chOff x="4630241" y="5083572"/>
            <a:chExt cx="1790973" cy="1044575"/>
          </a:xfrm>
        </p:grpSpPr>
        <p:sp>
          <p:nvSpPr>
            <p:cNvPr id="6175" name="CaixaDeTexto 22"/>
            <p:cNvSpPr txBox="1">
              <a:spLocks noChangeArrowheads="1"/>
            </p:cNvSpPr>
            <p:nvPr/>
          </p:nvSpPr>
          <p:spPr bwMode="auto">
            <a:xfrm>
              <a:off x="4630241" y="5728037"/>
              <a:ext cx="17909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DECC12"/>
                </a:buClr>
                <a:buSzPct val="100000"/>
              </a:pPr>
              <a:r>
                <a:rPr lang="pt-BR" sz="2000" i="1">
                  <a:solidFill>
                    <a:srgbClr val="454647"/>
                  </a:solidFill>
                </a:rPr>
                <a:t>Serviços</a:t>
              </a:r>
            </a:p>
          </p:txBody>
        </p:sp>
        <p:sp>
          <p:nvSpPr>
            <p:cNvPr id="24" name="Rectangle 4"/>
            <p:cNvSpPr/>
            <p:nvPr/>
          </p:nvSpPr>
          <p:spPr>
            <a:xfrm>
              <a:off x="4860540" y="5083572"/>
              <a:ext cx="133037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4400" b="1" i="1" spc="40" dirty="0" smtClean="0">
                  <a:solidFill>
                    <a:srgbClr val="0070C0"/>
                  </a:solidFill>
                  <a:latin typeface="+mj-lt"/>
                  <a:cs typeface="Arial Narrow"/>
                </a:rPr>
                <a:t>35%</a:t>
              </a:r>
              <a:endParaRPr lang="pt-BR" sz="2400" b="1" i="1" spc="40" dirty="0">
                <a:solidFill>
                  <a:srgbClr val="0070C0"/>
                </a:solidFill>
                <a:latin typeface="+mj-lt"/>
                <a:cs typeface="Arial Narrow"/>
              </a:endParaRPr>
            </a:p>
          </p:txBody>
        </p:sp>
      </p:grpSp>
      <p:grpSp>
        <p:nvGrpSpPr>
          <p:cNvPr id="4" name="Grupo 9"/>
          <p:cNvGrpSpPr>
            <a:grpSpLocks/>
          </p:cNvGrpSpPr>
          <p:nvPr/>
        </p:nvGrpSpPr>
        <p:grpSpPr bwMode="auto">
          <a:xfrm>
            <a:off x="1319213" y="4359275"/>
            <a:ext cx="1792287" cy="1044575"/>
            <a:chOff x="2758033" y="5083572"/>
            <a:chExt cx="1790973" cy="1044575"/>
          </a:xfrm>
        </p:grpSpPr>
        <p:sp>
          <p:nvSpPr>
            <p:cNvPr id="6173" name="CaixaDeTexto 16"/>
            <p:cNvSpPr txBox="1">
              <a:spLocks noChangeArrowheads="1"/>
            </p:cNvSpPr>
            <p:nvPr/>
          </p:nvSpPr>
          <p:spPr bwMode="auto">
            <a:xfrm>
              <a:off x="2758033" y="5728037"/>
              <a:ext cx="17909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DECC12"/>
                </a:buClr>
                <a:buSzPct val="100000"/>
              </a:pPr>
              <a:r>
                <a:rPr lang="pt-BR" sz="2000" i="1">
                  <a:solidFill>
                    <a:srgbClr val="454647"/>
                  </a:solidFill>
                </a:rPr>
                <a:t>Indústria</a:t>
              </a:r>
            </a:p>
          </p:txBody>
        </p:sp>
        <p:sp>
          <p:nvSpPr>
            <p:cNvPr id="18" name="Rectangle 4"/>
            <p:cNvSpPr/>
            <p:nvPr/>
          </p:nvSpPr>
          <p:spPr>
            <a:xfrm>
              <a:off x="2988922" y="5083572"/>
              <a:ext cx="132919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4400" b="1" i="1" spc="40" dirty="0" smtClean="0">
                  <a:solidFill>
                    <a:srgbClr val="0070C0"/>
                  </a:solidFill>
                  <a:latin typeface="+mj-lt"/>
                  <a:cs typeface="Arial Narrow"/>
                </a:rPr>
                <a:t>10%</a:t>
              </a:r>
              <a:endParaRPr lang="pt-BR" sz="2400" b="1" i="1" spc="40" dirty="0">
                <a:solidFill>
                  <a:srgbClr val="0070C0"/>
                </a:solidFill>
                <a:latin typeface="+mj-lt"/>
                <a:cs typeface="Arial Narrow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7"/>
          <p:cNvSpPr/>
          <p:nvPr/>
        </p:nvSpPr>
        <p:spPr>
          <a:xfrm>
            <a:off x="180975" y="215900"/>
            <a:ext cx="46196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E O QUE ELAS FAZEM</a:t>
            </a:r>
          </a:p>
        </p:txBody>
      </p:sp>
      <p:grpSp>
        <p:nvGrpSpPr>
          <p:cNvPr id="5" name="Grupo 34"/>
          <p:cNvGrpSpPr>
            <a:grpSpLocks/>
          </p:cNvGrpSpPr>
          <p:nvPr/>
        </p:nvGrpSpPr>
        <p:grpSpPr bwMode="auto">
          <a:xfrm>
            <a:off x="0" y="704850"/>
            <a:ext cx="4762500" cy="95250"/>
            <a:chOff x="3237149" y="6048376"/>
            <a:chExt cx="4763850" cy="95248"/>
          </a:xfrm>
        </p:grpSpPr>
        <p:cxnSp>
          <p:nvCxnSpPr>
            <p:cNvPr id="36" name="Conector reto 35"/>
            <p:cNvCxnSpPr/>
            <p:nvPr/>
          </p:nvCxnSpPr>
          <p:spPr>
            <a:xfrm>
              <a:off x="3237149" y="6096000"/>
              <a:ext cx="4678101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redondar Retângulo em um Canto Diagonal 36"/>
            <p:cNvSpPr/>
            <p:nvPr/>
          </p:nvSpPr>
          <p:spPr>
            <a:xfrm>
              <a:off x="7905722" y="6048376"/>
              <a:ext cx="95277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2000"/>
            </a:p>
          </p:txBody>
        </p:sp>
      </p:grpSp>
      <p:sp>
        <p:nvSpPr>
          <p:cNvPr id="38" name="Rectangle 7"/>
          <p:cNvSpPr/>
          <p:nvPr/>
        </p:nvSpPr>
        <p:spPr>
          <a:xfrm>
            <a:off x="180975" y="800100"/>
            <a:ext cx="4124325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000" i="1" spc="40" dirty="0">
                <a:solidFill>
                  <a:srgbClr val="6E6D83"/>
                </a:solidFill>
                <a:latin typeface="Arial" pitchFamily="34" charset="0"/>
                <a:cs typeface="Arial" pitchFamily="34" charset="0"/>
              </a:rPr>
              <a:t>CONCENTRAÇÃO POR SETOR</a:t>
            </a:r>
          </a:p>
        </p:txBody>
      </p:sp>
      <p:grpSp>
        <p:nvGrpSpPr>
          <p:cNvPr id="6" name="Grupo 4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169" name="Imagem 48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0" name="Imagem 49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o 58"/>
          <p:cNvGrpSpPr>
            <a:grpSpLocks/>
          </p:cNvGrpSpPr>
          <p:nvPr/>
        </p:nvGrpSpPr>
        <p:grpSpPr bwMode="auto">
          <a:xfrm>
            <a:off x="5662613" y="733425"/>
            <a:ext cx="2986087" cy="1171575"/>
            <a:chOff x="5661932" y="733425"/>
            <a:chExt cx="2986768" cy="1171575"/>
          </a:xfrm>
        </p:grpSpPr>
        <p:grpSp>
          <p:nvGrpSpPr>
            <p:cNvPr id="8" name="Grupo 59"/>
            <p:cNvGrpSpPr>
              <a:grpSpLocks/>
            </p:cNvGrpSpPr>
            <p:nvPr/>
          </p:nvGrpSpPr>
          <p:grpSpPr bwMode="auto">
            <a:xfrm>
              <a:off x="5661932" y="733425"/>
              <a:ext cx="2986768" cy="1171575"/>
              <a:chOff x="5881007" y="3729842"/>
              <a:chExt cx="2517569" cy="1307599"/>
            </a:xfrm>
          </p:grpSpPr>
          <p:sp>
            <p:nvSpPr>
              <p:cNvPr id="64" name="Arredondar Retângulo em um Canto Diagonal 63"/>
              <p:cNvSpPr/>
              <p:nvPr/>
            </p:nvSpPr>
            <p:spPr>
              <a:xfrm>
                <a:off x="5881007" y="3800715"/>
                <a:ext cx="2517569" cy="1236726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65" name="Conector reto 64"/>
              <p:cNvCxnSpPr/>
              <p:nvPr/>
            </p:nvCxnSpPr>
            <p:spPr>
              <a:xfrm>
                <a:off x="5886361" y="3729842"/>
                <a:ext cx="2506862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o 60"/>
            <p:cNvGrpSpPr>
              <a:grpSpLocks/>
            </p:cNvGrpSpPr>
            <p:nvPr/>
          </p:nvGrpSpPr>
          <p:grpSpPr bwMode="auto">
            <a:xfrm>
              <a:off x="5819775" y="852488"/>
              <a:ext cx="2666999" cy="1043369"/>
              <a:chOff x="5819775" y="5197649"/>
              <a:chExt cx="2666999" cy="1043369"/>
            </a:xfrm>
          </p:grpSpPr>
          <p:sp>
            <p:nvSpPr>
              <p:cNvPr id="6165" name="CaixaDeTexto 61"/>
              <p:cNvSpPr txBox="1">
                <a:spLocks noChangeArrowheads="1"/>
              </p:cNvSpPr>
              <p:nvPr/>
            </p:nvSpPr>
            <p:spPr bwMode="auto">
              <a:xfrm>
                <a:off x="5819775" y="5594687"/>
                <a:ext cx="266699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buClr>
                    <a:srgbClr val="DECC12"/>
                  </a:buClr>
                  <a:buSzPct val="100000"/>
                </a:pPr>
                <a:r>
                  <a:rPr lang="pt-BR" i="1" dirty="0" smtClean="0">
                    <a:solidFill>
                      <a:schemeClr val="bg1"/>
                    </a:solidFill>
                  </a:rPr>
                  <a:t>Concentra maior parte das empresas</a:t>
                </a:r>
                <a:endParaRPr lang="pt-BR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Rectangle 4"/>
              <p:cNvSpPr/>
              <p:nvPr/>
            </p:nvSpPr>
            <p:spPr>
              <a:xfrm>
                <a:off x="6211115" y="5197649"/>
                <a:ext cx="18836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pt-BR" sz="2800" b="1" i="1" spc="40" dirty="0" smtClean="0">
                    <a:solidFill>
                      <a:schemeClr val="bg1"/>
                    </a:solidFill>
                    <a:latin typeface="+mj-lt"/>
                    <a:cs typeface="Arial Narrow"/>
                  </a:rPr>
                  <a:t>Comércio</a:t>
                </a:r>
                <a:endParaRPr lang="pt-BR" sz="2800" b="1" i="1" spc="40" dirty="0">
                  <a:solidFill>
                    <a:schemeClr val="bg1"/>
                  </a:solidFill>
                  <a:latin typeface="+mj-lt"/>
                  <a:cs typeface="Arial Narrow"/>
                </a:endParaRPr>
              </a:p>
            </p:txBody>
          </p:sp>
        </p:grpSp>
      </p:grpSp>
      <p:grpSp>
        <p:nvGrpSpPr>
          <p:cNvPr id="10" name="Grupo 38"/>
          <p:cNvGrpSpPr>
            <a:grpSpLocks/>
          </p:cNvGrpSpPr>
          <p:nvPr/>
        </p:nvGrpSpPr>
        <p:grpSpPr bwMode="auto">
          <a:xfrm>
            <a:off x="6257925" y="5311775"/>
            <a:ext cx="1790700" cy="1044575"/>
            <a:chOff x="6257850" y="5407422"/>
            <a:chExt cx="1790973" cy="1044575"/>
          </a:xfrm>
        </p:grpSpPr>
        <p:sp>
          <p:nvSpPr>
            <p:cNvPr id="6161" name="CaixaDeTexto 24"/>
            <p:cNvSpPr txBox="1">
              <a:spLocks noChangeArrowheads="1"/>
            </p:cNvSpPr>
            <p:nvPr/>
          </p:nvSpPr>
          <p:spPr bwMode="auto">
            <a:xfrm>
              <a:off x="6257850" y="6051887"/>
              <a:ext cx="17909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rgbClr val="DECC12"/>
                </a:buClr>
                <a:buSzPct val="100000"/>
              </a:pPr>
              <a:r>
                <a:rPr lang="pt-BR" sz="2000" i="1">
                  <a:solidFill>
                    <a:srgbClr val="454647"/>
                  </a:solidFill>
                </a:rPr>
                <a:t>Comércio</a:t>
              </a:r>
            </a:p>
          </p:txBody>
        </p:sp>
        <p:sp>
          <p:nvSpPr>
            <p:cNvPr id="26" name="Rectangle 4"/>
            <p:cNvSpPr/>
            <p:nvPr/>
          </p:nvSpPr>
          <p:spPr>
            <a:xfrm>
              <a:off x="6488146" y="5407422"/>
              <a:ext cx="133037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4400" b="1" i="1" spc="40" dirty="0" smtClean="0">
                  <a:solidFill>
                    <a:srgbClr val="0070C0"/>
                  </a:solidFill>
                  <a:latin typeface="+mj-lt"/>
                  <a:cs typeface="Arial Narrow"/>
                </a:rPr>
                <a:t>40%</a:t>
              </a:r>
              <a:endParaRPr lang="pt-BR" sz="2400" b="1" i="1" spc="40" dirty="0">
                <a:solidFill>
                  <a:srgbClr val="0070C0"/>
                </a:solidFill>
                <a:latin typeface="+mj-lt"/>
                <a:cs typeface="Arial Narrow"/>
              </a:endParaRPr>
            </a:p>
          </p:txBody>
        </p:sp>
      </p:grpSp>
    </p:spTree>
  </p:cSld>
  <p:clrMapOvr>
    <a:masterClrMapping/>
  </p:clrMapOvr>
  <p:transition spd="med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2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25" name="Imagem 22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6" name="Imagem 23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7"/>
          <p:cNvSpPr/>
          <p:nvPr/>
        </p:nvSpPr>
        <p:spPr>
          <a:xfrm>
            <a:off x="2267744" y="392113"/>
            <a:ext cx="8251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i="1" spc="40" dirty="0" smtClean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PIB DOS PEQUENOS NEGÓCIOS</a:t>
            </a:r>
            <a:endParaRPr lang="pt-BR" sz="3200" b="1" i="1" spc="40" dirty="0">
              <a:solidFill>
                <a:srgbClr val="45464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16"/>
          <p:cNvGrpSpPr/>
          <p:nvPr/>
        </p:nvGrpSpPr>
        <p:grpSpPr>
          <a:xfrm flipH="1">
            <a:off x="2105559" y="887131"/>
            <a:ext cx="6895566" cy="95248"/>
            <a:chOff x="1105432" y="6048376"/>
            <a:chExt cx="6895567" cy="95248"/>
          </a:xfrm>
          <a:solidFill>
            <a:srgbClr val="0064C7"/>
          </a:solidFill>
        </p:grpSpPr>
        <p:cxnSp>
          <p:nvCxnSpPr>
            <p:cNvPr id="18" name="Conector reto 17"/>
            <p:cNvCxnSpPr/>
            <p:nvPr/>
          </p:nvCxnSpPr>
          <p:spPr>
            <a:xfrm>
              <a:off x="1105432" y="6095999"/>
              <a:ext cx="680984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redondar Retângulo em um Canto Diagonal 1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0" name="Rectangle 7"/>
          <p:cNvSpPr/>
          <p:nvPr/>
        </p:nvSpPr>
        <p:spPr>
          <a:xfrm>
            <a:off x="3707904" y="912813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3200" b="1" i="1" spc="40" dirty="0" smtClean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BRASIL</a:t>
            </a:r>
          </a:p>
        </p:txBody>
      </p:sp>
      <p:sp>
        <p:nvSpPr>
          <p:cNvPr id="4103" name="CaixaDeTexto 27"/>
          <p:cNvSpPr txBox="1">
            <a:spLocks noChangeArrowheads="1"/>
          </p:cNvSpPr>
          <p:nvPr/>
        </p:nvSpPr>
        <p:spPr bwMode="auto">
          <a:xfrm>
            <a:off x="792163" y="6446838"/>
            <a:ext cx="7559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i="1" dirty="0" smtClean="0">
                <a:solidFill>
                  <a:srgbClr val="464646"/>
                </a:solidFill>
              </a:rPr>
              <a:t>Fonte: Sebrae e FGV , a partir de dados do IBGE</a:t>
            </a:r>
            <a:endParaRPr lang="pt-BR" sz="1000" i="1" dirty="0">
              <a:solidFill>
                <a:srgbClr val="464646"/>
              </a:solidFill>
            </a:endParaRP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4" cstate="print"/>
          <a:srcRect l="69373" t="23230" r="7019" b="30859"/>
          <a:stretch>
            <a:fillRect/>
          </a:stretch>
        </p:blipFill>
        <p:spPr bwMode="auto">
          <a:xfrm>
            <a:off x="1115616" y="1593850"/>
            <a:ext cx="2157413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4" cstate="print"/>
          <a:srcRect l="39992" t="36426" r="38806" b="30859"/>
          <a:stretch>
            <a:fillRect/>
          </a:stretch>
        </p:blipFill>
        <p:spPr bwMode="auto">
          <a:xfrm>
            <a:off x="-36512" y="2498725"/>
            <a:ext cx="1938338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4" cstate="print"/>
          <a:srcRect l="10193" t="47009" r="69810" b="30859"/>
          <a:stretch>
            <a:fillRect/>
          </a:stretch>
        </p:blipFill>
        <p:spPr bwMode="auto">
          <a:xfrm>
            <a:off x="755576" y="3639542"/>
            <a:ext cx="18288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8834" y="1439121"/>
            <a:ext cx="6280150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2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25" name="Imagem 22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26" name="Imagem 23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7"/>
          <p:cNvSpPr/>
          <p:nvPr/>
        </p:nvSpPr>
        <p:spPr>
          <a:xfrm>
            <a:off x="323528" y="392113"/>
            <a:ext cx="8640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3200" b="1" i="1" spc="40" dirty="0" smtClean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MAIS DA METADE DO PIB DO COMÉRCIO É GERADO POR PEQUENOS NEGÓCIOS</a:t>
            </a:r>
            <a:endParaRPr lang="pt-BR" sz="3200" b="1" i="1" spc="40" dirty="0">
              <a:solidFill>
                <a:srgbClr val="45464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upo 16"/>
          <p:cNvGrpSpPr/>
          <p:nvPr/>
        </p:nvGrpSpPr>
        <p:grpSpPr>
          <a:xfrm flipH="1">
            <a:off x="323528" y="764703"/>
            <a:ext cx="8568952" cy="288033"/>
            <a:chOff x="1105432" y="6048376"/>
            <a:chExt cx="6895567" cy="95248"/>
          </a:xfrm>
          <a:solidFill>
            <a:srgbClr val="0064C7"/>
          </a:solidFill>
        </p:grpSpPr>
        <p:cxnSp>
          <p:nvCxnSpPr>
            <p:cNvPr id="18" name="Conector reto 17"/>
            <p:cNvCxnSpPr/>
            <p:nvPr/>
          </p:nvCxnSpPr>
          <p:spPr>
            <a:xfrm>
              <a:off x="1105432" y="6095999"/>
              <a:ext cx="680984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redondar Retângulo em um Canto Diagonal 1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103" name="CaixaDeTexto 27"/>
          <p:cNvSpPr txBox="1">
            <a:spLocks noChangeArrowheads="1"/>
          </p:cNvSpPr>
          <p:nvPr/>
        </p:nvSpPr>
        <p:spPr bwMode="auto">
          <a:xfrm>
            <a:off x="792163" y="6446838"/>
            <a:ext cx="7559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000" i="1" dirty="0" smtClean="0">
                <a:solidFill>
                  <a:srgbClr val="464646"/>
                </a:solidFill>
              </a:rPr>
              <a:t>Média 2009/2011. Fonte: </a:t>
            </a:r>
            <a:r>
              <a:rPr lang="pt-BR" sz="1000" i="1" dirty="0" err="1" smtClean="0">
                <a:solidFill>
                  <a:srgbClr val="464646"/>
                </a:solidFill>
              </a:rPr>
              <a:t>Sebrae</a:t>
            </a:r>
            <a:r>
              <a:rPr lang="pt-BR" sz="1000" i="1" dirty="0" smtClean="0">
                <a:solidFill>
                  <a:srgbClr val="464646"/>
                </a:solidFill>
              </a:rPr>
              <a:t> e FGV , a partir de dados do IBGE</a:t>
            </a:r>
          </a:p>
          <a:p>
            <a:pPr algn="r"/>
            <a:endParaRPr lang="pt-BR" sz="1000" i="1" dirty="0">
              <a:solidFill>
                <a:srgbClr val="464646"/>
              </a:solidFill>
            </a:endParaRPr>
          </a:p>
        </p:txBody>
      </p:sp>
      <p:graphicFrame>
        <p:nvGraphicFramePr>
          <p:cNvPr id="25" name="Gráfico 24"/>
          <p:cNvGraphicFramePr/>
          <p:nvPr/>
        </p:nvGraphicFramePr>
        <p:xfrm>
          <a:off x="-540568" y="2132856"/>
          <a:ext cx="3624064" cy="28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Gráfico 25"/>
          <p:cNvGraphicFramePr/>
          <p:nvPr/>
        </p:nvGraphicFramePr>
        <p:xfrm>
          <a:off x="5364088" y="2132856"/>
          <a:ext cx="3624064" cy="28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Gráfico 26"/>
          <p:cNvGraphicFramePr/>
          <p:nvPr/>
        </p:nvGraphicFramePr>
        <p:xfrm>
          <a:off x="2267744" y="2132856"/>
          <a:ext cx="38400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Chave direita 27"/>
          <p:cNvSpPr/>
          <p:nvPr/>
        </p:nvSpPr>
        <p:spPr>
          <a:xfrm>
            <a:off x="2123728" y="2924944"/>
            <a:ext cx="360040" cy="1800200"/>
          </a:xfrm>
          <a:prstGeom prst="rightBrace">
            <a:avLst>
              <a:gd name="adj1" fmla="val 0"/>
              <a:gd name="adj2" fmla="val 50790"/>
            </a:avLst>
          </a:prstGeom>
          <a:noFill/>
          <a:ln w="22225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have direita 28"/>
          <p:cNvSpPr/>
          <p:nvPr/>
        </p:nvSpPr>
        <p:spPr>
          <a:xfrm>
            <a:off x="5148064" y="2924944"/>
            <a:ext cx="288032" cy="1440160"/>
          </a:xfrm>
          <a:prstGeom prst="rightBrace">
            <a:avLst>
              <a:gd name="adj1" fmla="val 0"/>
              <a:gd name="adj2" fmla="val 50790"/>
            </a:avLst>
          </a:prstGeom>
          <a:noFill/>
          <a:ln w="22225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have direita 29"/>
          <p:cNvSpPr/>
          <p:nvPr/>
        </p:nvSpPr>
        <p:spPr>
          <a:xfrm>
            <a:off x="8172400" y="3789040"/>
            <a:ext cx="288032" cy="936104"/>
          </a:xfrm>
          <a:prstGeom prst="rightBrace">
            <a:avLst>
              <a:gd name="adj1" fmla="val 0"/>
              <a:gd name="adj2" fmla="val 50790"/>
            </a:avLst>
          </a:prstGeom>
          <a:noFill/>
          <a:ln w="22225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2434441" y="3635732"/>
            <a:ext cx="90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53,4%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8388424" y="4077072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22,5%</a:t>
            </a:r>
          </a:p>
        </p:txBody>
      </p:sp>
      <p:sp>
        <p:nvSpPr>
          <p:cNvPr id="34" name="Fluxograma: Conector 33"/>
          <p:cNvSpPr/>
          <p:nvPr/>
        </p:nvSpPr>
        <p:spPr>
          <a:xfrm>
            <a:off x="683568" y="5877272"/>
            <a:ext cx="241176" cy="24117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Fluxograma: Conector 34"/>
          <p:cNvSpPr/>
          <p:nvPr/>
        </p:nvSpPr>
        <p:spPr>
          <a:xfrm>
            <a:off x="3563888" y="5852120"/>
            <a:ext cx="241176" cy="24117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luxograma: Conector 35"/>
          <p:cNvSpPr/>
          <p:nvPr/>
        </p:nvSpPr>
        <p:spPr>
          <a:xfrm>
            <a:off x="6347048" y="5877272"/>
            <a:ext cx="241176" cy="241176"/>
          </a:xfrm>
          <a:prstGeom prst="flowChartConnector">
            <a:avLst/>
          </a:prstGeom>
          <a:solidFill>
            <a:srgbClr val="0064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971600" y="573325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Micro e Pequenas Empresas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851920" y="576519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Médias Empresas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6588224" y="580526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Grandes Empresas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4211960" y="299695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Micro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1356147" y="3097466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Micro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596336" y="3732913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Micro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1187532" y="4189467"/>
            <a:ext cx="961901" cy="28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Pequenas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4283968" y="393305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Pequenas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7165045" y="4092727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Pequenas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Grupo 31"/>
          <p:cNvGrpSpPr>
            <a:grpSpLocks/>
          </p:cNvGrpSpPr>
          <p:nvPr/>
        </p:nvGrpSpPr>
        <p:grpSpPr bwMode="auto">
          <a:xfrm>
            <a:off x="3759200" y="1446213"/>
            <a:ext cx="5241925" cy="1039812"/>
            <a:chOff x="5881007" y="3729842"/>
            <a:chExt cx="2517569" cy="1161712"/>
          </a:xfrm>
        </p:grpSpPr>
        <p:sp>
          <p:nvSpPr>
            <p:cNvPr id="33" name="Arredondar Retângulo em um Canto Diagonal 32"/>
            <p:cNvSpPr/>
            <p:nvPr/>
          </p:nvSpPr>
          <p:spPr>
            <a:xfrm>
              <a:off x="5881007" y="3800786"/>
              <a:ext cx="2517569" cy="1090768"/>
            </a:xfrm>
            <a:prstGeom prst="round2DiagRect">
              <a:avLst>
                <a:gd name="adj1" fmla="val 3224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34" name="Conector reto 33"/>
            <p:cNvCxnSpPr/>
            <p:nvPr/>
          </p:nvCxnSpPr>
          <p:spPr>
            <a:xfrm>
              <a:off x="5887107" y="3729842"/>
              <a:ext cx="2505370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upo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208" name="Imagem 14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Imagem 15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7"/>
          <p:cNvSpPr/>
          <p:nvPr/>
        </p:nvSpPr>
        <p:spPr>
          <a:xfrm>
            <a:off x="3067050" y="261938"/>
            <a:ext cx="58959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ELAS GERAM MAIS DA METADE</a:t>
            </a:r>
          </a:p>
        </p:txBody>
      </p:sp>
      <p:grpSp>
        <p:nvGrpSpPr>
          <p:cNvPr id="18" name="Grupo 17"/>
          <p:cNvGrpSpPr/>
          <p:nvPr/>
        </p:nvGrpSpPr>
        <p:grpSpPr>
          <a:xfrm flipH="1">
            <a:off x="3067577" y="739012"/>
            <a:ext cx="5933548" cy="95248"/>
            <a:chOff x="2067451" y="6048376"/>
            <a:chExt cx="5933548" cy="95248"/>
          </a:xfrm>
          <a:solidFill>
            <a:srgbClr val="454647"/>
          </a:solidFill>
        </p:grpSpPr>
        <p:cxnSp>
          <p:nvCxnSpPr>
            <p:cNvPr id="19" name="Conector reto 18"/>
            <p:cNvCxnSpPr/>
            <p:nvPr/>
          </p:nvCxnSpPr>
          <p:spPr>
            <a:xfrm>
              <a:off x="2067451" y="6095999"/>
              <a:ext cx="5847821" cy="0"/>
            </a:xfrm>
            <a:prstGeom prst="line">
              <a:avLst/>
            </a:prstGeom>
            <a:grpFill/>
            <a:ln w="19050">
              <a:solidFill>
                <a:srgbClr val="4546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redondar Retângulo em um Canto Diagonal 19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1" name="Rectangle 7"/>
          <p:cNvSpPr/>
          <p:nvPr/>
        </p:nvSpPr>
        <p:spPr>
          <a:xfrm>
            <a:off x="3643313" y="784225"/>
            <a:ext cx="5319712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DOS EMPREGOS NO BRASIL</a:t>
            </a:r>
          </a:p>
        </p:txBody>
      </p:sp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39688" y="0"/>
            <a:ext cx="4608512" cy="6858000"/>
            <a:chOff x="38994" y="0"/>
            <a:chExt cx="4610100" cy="6858000"/>
          </a:xfrm>
        </p:grpSpPr>
        <p:pic>
          <p:nvPicPr>
            <p:cNvPr id="8203" name="Imagem 5"/>
            <p:cNvPicPr>
              <a:picLocks noChangeAspect="1"/>
            </p:cNvPicPr>
            <p:nvPr/>
          </p:nvPicPr>
          <p:blipFill>
            <a:blip r:embed="rId4" cstate="print"/>
            <a:srcRect l="1970" r="47614"/>
            <a:stretch>
              <a:fillRect/>
            </a:stretch>
          </p:blipFill>
          <p:spPr bwMode="auto">
            <a:xfrm>
              <a:off x="38994" y="0"/>
              <a:ext cx="46101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CaixaDeTexto 23"/>
            <p:cNvSpPr txBox="1">
              <a:spLocks noChangeArrowheads="1"/>
            </p:cNvSpPr>
            <p:nvPr/>
          </p:nvSpPr>
          <p:spPr bwMode="auto">
            <a:xfrm rot="153234">
              <a:off x="570509" y="4358308"/>
              <a:ext cx="1598390" cy="7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2800" b="1" i="1" dirty="0" smtClean="0">
                  <a:solidFill>
                    <a:srgbClr val="454647"/>
                  </a:solidFill>
                </a:rPr>
                <a:t>9,8</a:t>
              </a:r>
              <a:r>
                <a:rPr lang="pt-BR" sz="2000" b="1" i="1" dirty="0" smtClean="0">
                  <a:solidFill>
                    <a:srgbClr val="454647"/>
                  </a:solidFill>
                </a:rPr>
                <a:t> </a:t>
              </a:r>
              <a:r>
                <a:rPr lang="pt-BR" sz="2000" b="1" i="1" dirty="0">
                  <a:solidFill>
                    <a:srgbClr val="454647"/>
                  </a:solidFill>
                </a:rPr>
                <a:t>milhões</a:t>
              </a:r>
            </a:p>
          </p:txBody>
        </p:sp>
        <p:sp>
          <p:nvSpPr>
            <p:cNvPr id="8205" name="CaixaDeTexto 24"/>
            <p:cNvSpPr txBox="1">
              <a:spLocks noChangeArrowheads="1"/>
            </p:cNvSpPr>
            <p:nvPr/>
          </p:nvSpPr>
          <p:spPr bwMode="auto">
            <a:xfrm rot="-311030">
              <a:off x="2202074" y="3384295"/>
              <a:ext cx="1598390" cy="7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2800" b="1" i="1" dirty="0" smtClean="0">
                  <a:solidFill>
                    <a:srgbClr val="454647"/>
                  </a:solidFill>
                </a:rPr>
                <a:t>17,1</a:t>
              </a:r>
              <a:r>
                <a:rPr lang="pt-BR" sz="2000" b="1" i="1" dirty="0" smtClean="0">
                  <a:solidFill>
                    <a:srgbClr val="454647"/>
                  </a:solidFill>
                </a:rPr>
                <a:t> </a:t>
              </a:r>
              <a:r>
                <a:rPr lang="pt-BR" sz="2000" b="1" i="1" dirty="0">
                  <a:solidFill>
                    <a:srgbClr val="454647"/>
                  </a:solidFill>
                </a:rPr>
                <a:t>milhões</a:t>
              </a:r>
            </a:p>
          </p:txBody>
        </p:sp>
        <p:sp>
          <p:nvSpPr>
            <p:cNvPr id="8206" name="CaixaDeTexto 25"/>
            <p:cNvSpPr txBox="1">
              <a:spLocks noChangeArrowheads="1"/>
            </p:cNvSpPr>
            <p:nvPr/>
          </p:nvSpPr>
          <p:spPr bwMode="auto">
            <a:xfrm rot="153234">
              <a:off x="414695" y="5965705"/>
              <a:ext cx="1598390" cy="27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400" i="1" dirty="0" smtClean="0">
                  <a:solidFill>
                    <a:srgbClr val="454647"/>
                  </a:solidFill>
                </a:rPr>
                <a:t>dez/03</a:t>
              </a:r>
              <a:endParaRPr lang="pt-BR" sz="1100" i="1" dirty="0">
                <a:solidFill>
                  <a:srgbClr val="454647"/>
                </a:solidFill>
              </a:endParaRPr>
            </a:p>
          </p:txBody>
        </p:sp>
        <p:sp>
          <p:nvSpPr>
            <p:cNvPr id="8207" name="CaixaDeTexto 26"/>
            <p:cNvSpPr txBox="1">
              <a:spLocks noChangeArrowheads="1"/>
            </p:cNvSpPr>
            <p:nvPr/>
          </p:nvSpPr>
          <p:spPr bwMode="auto">
            <a:xfrm rot="-378750">
              <a:off x="2371860" y="5711748"/>
              <a:ext cx="1598390" cy="27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400" i="1" dirty="0" smtClean="0">
                  <a:solidFill>
                    <a:srgbClr val="454647"/>
                  </a:solidFill>
                </a:rPr>
                <a:t>dez/15</a:t>
              </a:r>
              <a:endParaRPr lang="pt-BR" sz="1100" i="1" dirty="0">
                <a:solidFill>
                  <a:srgbClr val="454647"/>
                </a:solidFill>
              </a:endParaRPr>
            </a:p>
          </p:txBody>
        </p:sp>
      </p:grp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3854450" y="1604963"/>
            <a:ext cx="44608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pt-BR" sz="2800" b="1" i="1" dirty="0" smtClean="0">
                <a:solidFill>
                  <a:srgbClr val="454647"/>
                </a:solidFill>
              </a:rPr>
              <a:t>54% </a:t>
            </a:r>
            <a:r>
              <a:rPr lang="pt-BR" sz="2000" i="1" dirty="0">
                <a:solidFill>
                  <a:srgbClr val="454647"/>
                </a:solidFill>
              </a:rPr>
              <a:t>dos empregos formais no país</a:t>
            </a:r>
          </a:p>
          <a:p>
            <a:pPr>
              <a:lnSpc>
                <a:spcPct val="85000"/>
              </a:lnSpc>
            </a:pPr>
            <a:r>
              <a:rPr lang="pt-BR" sz="2800" b="1" i="1" dirty="0" smtClean="0">
                <a:solidFill>
                  <a:srgbClr val="454647"/>
                </a:solidFill>
              </a:rPr>
              <a:t>44% </a:t>
            </a:r>
            <a:r>
              <a:rPr lang="pt-BR" sz="2000" i="1" dirty="0">
                <a:solidFill>
                  <a:srgbClr val="454647"/>
                </a:solidFill>
              </a:rPr>
              <a:t>da massa salarial</a:t>
            </a:r>
          </a:p>
        </p:txBody>
      </p:sp>
      <p:sp>
        <p:nvSpPr>
          <p:cNvPr id="8202" name="CaixaDeTexto 22"/>
          <p:cNvSpPr txBox="1">
            <a:spLocks noChangeArrowheads="1"/>
          </p:cNvSpPr>
          <p:nvPr/>
        </p:nvSpPr>
        <p:spPr bwMode="auto">
          <a:xfrm>
            <a:off x="1801813" y="6437313"/>
            <a:ext cx="3149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i="1" dirty="0">
                <a:solidFill>
                  <a:srgbClr val="464646"/>
                </a:solidFill>
              </a:rPr>
              <a:t>Fonte: </a:t>
            </a:r>
            <a:r>
              <a:rPr lang="pt-BR" sz="1000" i="1" dirty="0" smtClean="0">
                <a:solidFill>
                  <a:srgbClr val="464646"/>
                </a:solidFill>
              </a:rPr>
              <a:t>RAIS 2015 </a:t>
            </a:r>
            <a:endParaRPr lang="pt-BR" sz="1000" i="1" dirty="0">
              <a:solidFill>
                <a:srgbClr val="46464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Grupo 31"/>
          <p:cNvGrpSpPr>
            <a:grpSpLocks/>
          </p:cNvGrpSpPr>
          <p:nvPr/>
        </p:nvGrpSpPr>
        <p:grpSpPr bwMode="auto">
          <a:xfrm>
            <a:off x="3759200" y="1446213"/>
            <a:ext cx="5241925" cy="1039812"/>
            <a:chOff x="5881007" y="3729842"/>
            <a:chExt cx="2517569" cy="1161712"/>
          </a:xfrm>
        </p:grpSpPr>
        <p:sp>
          <p:nvSpPr>
            <p:cNvPr id="33" name="Arredondar Retângulo em um Canto Diagonal 32"/>
            <p:cNvSpPr/>
            <p:nvPr/>
          </p:nvSpPr>
          <p:spPr>
            <a:xfrm>
              <a:off x="5881007" y="3800786"/>
              <a:ext cx="2517569" cy="1090768"/>
            </a:xfrm>
            <a:prstGeom prst="round2DiagRect">
              <a:avLst>
                <a:gd name="adj1" fmla="val 3224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34" name="Conector reto 33"/>
            <p:cNvCxnSpPr/>
            <p:nvPr/>
          </p:nvCxnSpPr>
          <p:spPr>
            <a:xfrm>
              <a:off x="5887107" y="3729842"/>
              <a:ext cx="2505370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7"/>
          <p:cNvSpPr/>
          <p:nvPr/>
        </p:nvSpPr>
        <p:spPr>
          <a:xfrm>
            <a:off x="3067050" y="261938"/>
            <a:ext cx="58959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ELAS GERAM MAIS DA METADE</a:t>
            </a:r>
          </a:p>
        </p:txBody>
      </p:sp>
      <p:grpSp>
        <p:nvGrpSpPr>
          <p:cNvPr id="18" name="Grupo 17"/>
          <p:cNvGrpSpPr/>
          <p:nvPr/>
        </p:nvGrpSpPr>
        <p:grpSpPr>
          <a:xfrm flipH="1">
            <a:off x="3067577" y="739012"/>
            <a:ext cx="5933548" cy="95248"/>
            <a:chOff x="2067451" y="6048376"/>
            <a:chExt cx="5933548" cy="95248"/>
          </a:xfrm>
          <a:solidFill>
            <a:srgbClr val="454647"/>
          </a:solidFill>
        </p:grpSpPr>
        <p:cxnSp>
          <p:nvCxnSpPr>
            <p:cNvPr id="19" name="Conector reto 18"/>
            <p:cNvCxnSpPr/>
            <p:nvPr/>
          </p:nvCxnSpPr>
          <p:spPr>
            <a:xfrm>
              <a:off x="2067451" y="6095999"/>
              <a:ext cx="5847821" cy="0"/>
            </a:xfrm>
            <a:prstGeom prst="line">
              <a:avLst/>
            </a:prstGeom>
            <a:grpFill/>
            <a:ln w="19050">
              <a:solidFill>
                <a:srgbClr val="4546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redondar Retângulo em um Canto Diagonal 19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1" name="Rectangle 7"/>
          <p:cNvSpPr/>
          <p:nvPr/>
        </p:nvSpPr>
        <p:spPr>
          <a:xfrm>
            <a:off x="3643313" y="784225"/>
            <a:ext cx="5319712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DOS EMPREGOS NO BRASIL</a:t>
            </a:r>
          </a:p>
        </p:txBody>
      </p: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3708400" y="1484313"/>
            <a:ext cx="5146675" cy="82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pt-BR" i="1" dirty="0">
                <a:solidFill>
                  <a:srgbClr val="454647"/>
                </a:solidFill>
              </a:rPr>
              <a:t>Acréscimo de </a:t>
            </a:r>
            <a:r>
              <a:rPr lang="pt-BR" b="1" i="1" dirty="0" smtClean="0">
                <a:solidFill>
                  <a:srgbClr val="454647"/>
                </a:solidFill>
              </a:rPr>
              <a:t>7,3 </a:t>
            </a:r>
            <a:r>
              <a:rPr lang="pt-BR" b="1" i="1" dirty="0">
                <a:solidFill>
                  <a:srgbClr val="454647"/>
                </a:solidFill>
              </a:rPr>
              <a:t>milhões</a:t>
            </a:r>
            <a:r>
              <a:rPr lang="pt-BR" i="1" dirty="0">
                <a:solidFill>
                  <a:srgbClr val="454647"/>
                </a:solidFill>
              </a:rPr>
              <a:t> de empregos com carteira assinada nos Pequenos</a:t>
            </a:r>
          </a:p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pt-BR" i="1" dirty="0" smtClean="0">
                <a:solidFill>
                  <a:srgbClr val="454647"/>
                </a:solidFill>
              </a:rPr>
              <a:t>Negócios, </a:t>
            </a:r>
            <a:r>
              <a:rPr lang="pt-BR" i="1" dirty="0">
                <a:solidFill>
                  <a:srgbClr val="454647"/>
                </a:solidFill>
              </a:rPr>
              <a:t>entre </a:t>
            </a:r>
            <a:r>
              <a:rPr lang="pt-BR" i="1" dirty="0" smtClean="0">
                <a:solidFill>
                  <a:srgbClr val="454647"/>
                </a:solidFill>
              </a:rPr>
              <a:t>dez/2003 </a:t>
            </a:r>
            <a:r>
              <a:rPr lang="pt-BR" i="1" dirty="0">
                <a:solidFill>
                  <a:srgbClr val="454647"/>
                </a:solidFill>
              </a:rPr>
              <a:t>e </a:t>
            </a:r>
            <a:r>
              <a:rPr lang="pt-BR" i="1" dirty="0" smtClean="0">
                <a:solidFill>
                  <a:srgbClr val="454647"/>
                </a:solidFill>
              </a:rPr>
              <a:t>dez/2013</a:t>
            </a:r>
            <a:endParaRPr lang="pt-BR" i="1" dirty="0">
              <a:solidFill>
                <a:srgbClr val="454647"/>
              </a:solidFill>
            </a:endParaRPr>
          </a:p>
        </p:txBody>
      </p:sp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1588" y="1733550"/>
            <a:ext cx="4570412" cy="5124450"/>
            <a:chOff x="795" y="1733722"/>
            <a:chExt cx="4571206" cy="5124278"/>
          </a:xfrm>
        </p:grpSpPr>
        <p:pic>
          <p:nvPicPr>
            <p:cNvPr id="9229" name="Imagem 1"/>
            <p:cNvPicPr>
              <a:picLocks noChangeAspect="1"/>
            </p:cNvPicPr>
            <p:nvPr/>
          </p:nvPicPr>
          <p:blipFill>
            <a:blip r:embed="rId3" cstate="print"/>
            <a:srcRect t="22009" r="47821"/>
            <a:stretch>
              <a:fillRect/>
            </a:stretch>
          </p:blipFill>
          <p:spPr bwMode="auto">
            <a:xfrm>
              <a:off x="795" y="1733722"/>
              <a:ext cx="4571206" cy="5124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30" name="Grupo 2"/>
            <p:cNvGrpSpPr>
              <a:grpSpLocks/>
            </p:cNvGrpSpPr>
            <p:nvPr/>
          </p:nvGrpSpPr>
          <p:grpSpPr bwMode="auto">
            <a:xfrm rot="-151243">
              <a:off x="1506900" y="4139691"/>
              <a:ext cx="2232248" cy="1198348"/>
              <a:chOff x="1203670" y="3972049"/>
              <a:chExt cx="2232248" cy="1198348"/>
            </a:xfrm>
          </p:grpSpPr>
          <p:sp>
            <p:nvSpPr>
              <p:cNvPr id="9231" name="CaixaDeTexto 28"/>
              <p:cNvSpPr txBox="1">
                <a:spLocks noChangeArrowheads="1"/>
              </p:cNvSpPr>
              <p:nvPr/>
            </p:nvSpPr>
            <p:spPr bwMode="auto">
              <a:xfrm>
                <a:off x="1203670" y="3972049"/>
                <a:ext cx="2160240" cy="798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85000"/>
                  </a:lnSpc>
                  <a:spcAft>
                    <a:spcPts val="500"/>
                  </a:spcAft>
                </a:pPr>
                <a:endParaRPr lang="pt-BR" sz="5400" b="1" i="1" dirty="0">
                  <a:solidFill>
                    <a:srgbClr val="0064C7"/>
                  </a:solidFill>
                </a:endParaRPr>
              </a:p>
            </p:txBody>
          </p:sp>
          <p:sp>
            <p:nvSpPr>
              <p:cNvPr id="9232" name="CaixaDeTexto 29"/>
              <p:cNvSpPr txBox="1">
                <a:spLocks noChangeArrowheads="1"/>
              </p:cNvSpPr>
              <p:nvPr/>
            </p:nvSpPr>
            <p:spPr bwMode="auto">
              <a:xfrm>
                <a:off x="1203670" y="4816466"/>
                <a:ext cx="2232248" cy="353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85000"/>
                  </a:lnSpc>
                </a:pPr>
                <a:endParaRPr lang="pt-BR" sz="2000" i="1" dirty="0">
                  <a:solidFill>
                    <a:srgbClr val="0064C7"/>
                  </a:solidFill>
                </a:endParaRPr>
              </a:p>
            </p:txBody>
          </p:sp>
        </p:grpSp>
      </p:grpSp>
      <p:grpSp>
        <p:nvGrpSpPr>
          <p:cNvPr id="9225" name="Grupo 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227" name="Imagem 14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8" name="Imagem 15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6" name="CaixaDeTexto 22"/>
          <p:cNvSpPr txBox="1">
            <a:spLocks noChangeArrowheads="1"/>
          </p:cNvSpPr>
          <p:nvPr/>
        </p:nvSpPr>
        <p:spPr bwMode="auto">
          <a:xfrm>
            <a:off x="1801813" y="6437313"/>
            <a:ext cx="3149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i="1">
                <a:solidFill>
                  <a:srgbClr val="464646"/>
                </a:solidFill>
              </a:rPr>
              <a:t>Fonte: Anuário do Trabalho Sebrae/Dieese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64D2C5FD42EE44BB24AAA5979198881" ma:contentTypeVersion="1" ma:contentTypeDescription="Crie um novo documento." ma:contentTypeScope="" ma:versionID="7622d41b9382a10ff1b88325197a2d82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4dfe1de69cba6c02f6bd24bf081d61d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Agendamento de Data de Início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Agendamento de Data de Término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A044B5-7EC0-4270-B389-6797E4BAD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CC9B3CAF-9E8F-4B4C-B3AD-AA748F9368AA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D38BC2B-D7AF-4611-A117-F2B4E0EB1A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23756</TotalTime>
  <Words>1633</Words>
  <Application>Microsoft Office PowerPoint</Application>
  <PresentationFormat>Apresentação na tela (4:3)</PresentationFormat>
  <Paragraphs>488</Paragraphs>
  <Slides>37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5" baseType="lpstr">
      <vt:lpstr>ＭＳ Ｐゴシック</vt:lpstr>
      <vt:lpstr>Arial</vt:lpstr>
      <vt:lpstr>Arial Narrow</vt:lpstr>
      <vt:lpstr>Calibri</vt:lpstr>
      <vt:lpstr>Times New Roman</vt:lpstr>
      <vt:lpstr>Verdana</vt:lpstr>
      <vt:lpstr>Wingdings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Viegas</dc:creator>
  <cp:lastModifiedBy>Larissa Vieira Meira</cp:lastModifiedBy>
  <cp:revision>727</cp:revision>
  <dcterms:created xsi:type="dcterms:W3CDTF">2011-02-18T16:41:29Z</dcterms:created>
  <dcterms:modified xsi:type="dcterms:W3CDTF">2017-10-19T17:30:09Z</dcterms:modified>
</cp:coreProperties>
</file>